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2"/>
  </p:sldMasterIdLst>
  <p:notesMasterIdLst>
    <p:notesMasterId r:id="rId36"/>
  </p:notesMasterIdLst>
  <p:sldIdLst>
    <p:sldId id="256" r:id="rId23"/>
    <p:sldId id="287" r:id="rId24"/>
    <p:sldId id="259" r:id="rId25"/>
    <p:sldId id="272" r:id="rId26"/>
    <p:sldId id="285" r:id="rId27"/>
    <p:sldId id="280" r:id="rId28"/>
    <p:sldId id="288" r:id="rId29"/>
    <p:sldId id="286" r:id="rId30"/>
    <p:sldId id="273" r:id="rId31"/>
    <p:sldId id="275" r:id="rId32"/>
    <p:sldId id="274" r:id="rId33"/>
    <p:sldId id="282" r:id="rId34"/>
    <p:sldId id="276" r:id="rId35"/>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58B"/>
    <a:srgbClr val="227559"/>
    <a:srgbClr val="004551"/>
    <a:srgbClr val="5657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348" autoAdjust="0"/>
    <p:restoredTop sz="81225"/>
  </p:normalViewPr>
  <p:slideViewPr>
    <p:cSldViewPr snapToGrid="0">
      <p:cViewPr varScale="1">
        <p:scale>
          <a:sx n="70" d="100"/>
          <a:sy n="70" d="100"/>
        </p:scale>
        <p:origin x="376" y="19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 Target="slides/slide4.xml"/><Relationship Id="rId39" Type="http://schemas.openxmlformats.org/officeDocument/2006/relationships/theme" Target="theme/theme1.xml"/><Relationship Id="rId21" Type="http://schemas.openxmlformats.org/officeDocument/2006/relationships/customXml" Target="../customXml/item21.xml"/><Relationship Id="rId34" Type="http://schemas.openxmlformats.org/officeDocument/2006/relationships/slide" Target="slides/slide12.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slide" Target="slides/slide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Master" Target="slideMasters/slideMaster1.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8" Type="http://schemas.openxmlformats.org/officeDocument/2006/relationships/customXml" Target="../customXml/item8.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5D6C27-BFD5-C344-9A6C-BEC3F93F2073}" type="datetimeFigureOut">
              <a:rPr lang="pt-BR" smtClean="0"/>
              <a:t>31/05/2024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7DCAB-EA58-044E-ABF5-C1174B0DF2DE}" type="slidenum">
              <a:rPr lang="pt-BR" smtClean="0"/>
              <a:t>‹nº›</a:t>
            </a:fld>
            <a:endParaRPr lang="pt-BR"/>
          </a:p>
        </p:txBody>
      </p:sp>
    </p:spTree>
    <p:extLst>
      <p:ext uri="{BB962C8B-B14F-4D97-AF65-F5344CB8AC3E}">
        <p14:creationId xmlns:p14="http://schemas.microsoft.com/office/powerpoint/2010/main" val="1275883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Tema do congresso em consonância total com as tendências atuais em pato renal: valorizar a importância da integração e estimular inovação – novos olhares para os </a:t>
            </a:r>
            <a:r>
              <a:rPr lang="pt-BR" dirty="0" err="1"/>
              <a:t>mec</a:t>
            </a:r>
            <a:r>
              <a:rPr lang="pt-BR" dirty="0"/>
              <a:t> patogênicos, novos diagnósticos, novas ferramentas </a:t>
            </a:r>
            <a:r>
              <a:rPr lang="pt-BR" dirty="0" err="1"/>
              <a:t>diag</a:t>
            </a:r>
            <a:endParaRPr lang="pt-BR" dirty="0"/>
          </a:p>
        </p:txBody>
      </p:sp>
      <p:sp>
        <p:nvSpPr>
          <p:cNvPr id="4" name="Espaço Reservado para Número de Slide 3"/>
          <p:cNvSpPr>
            <a:spLocks noGrp="1"/>
          </p:cNvSpPr>
          <p:nvPr>
            <p:ph type="sldNum" sz="quarter" idx="5"/>
          </p:nvPr>
        </p:nvSpPr>
        <p:spPr/>
        <p:txBody>
          <a:bodyPr/>
          <a:lstStyle/>
          <a:p>
            <a:fld id="{3B57DCAB-EA58-044E-ABF5-C1174B0DF2DE}" type="slidenum">
              <a:rPr lang="pt-BR" smtClean="0"/>
              <a:t>3</a:t>
            </a:fld>
            <a:endParaRPr lang="pt-BR"/>
          </a:p>
        </p:txBody>
      </p:sp>
    </p:spTree>
    <p:extLst>
      <p:ext uri="{BB962C8B-B14F-4D97-AF65-F5344CB8AC3E}">
        <p14:creationId xmlns:p14="http://schemas.microsoft.com/office/powerpoint/2010/main" val="212681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Interesse inicial por temas que estão apontando agora  como ferramentas que podem em breve ser incorporadas à rotina surgiram há muitos anos.</a:t>
            </a:r>
          </a:p>
          <a:p>
            <a:r>
              <a:rPr lang="pt-BR" dirty="0"/>
              <a:t>Patologia renal: MO, IF, ME e IHQ são as ferramentas básicas e essenciais. A elas, juntam-se: marcadores moleculares genéticos, aspectos integrativos</a:t>
            </a:r>
          </a:p>
          <a:p>
            <a:r>
              <a:rPr lang="pt-BR" dirty="0"/>
              <a:t>Importância da medicina personalizada: a mesma doença para aquele paciente tem um prognóstico diferente de outro </a:t>
            </a:r>
            <a:r>
              <a:rPr lang="pt-BR" dirty="0" err="1"/>
              <a:t>pac</a:t>
            </a:r>
            <a:endParaRPr lang="pt-BR" dirty="0"/>
          </a:p>
          <a:p>
            <a:r>
              <a:rPr lang="pt-BR" dirty="0"/>
              <a:t>Avanços no arsenal terapêutico nos estimulam a buscar </a:t>
            </a:r>
            <a:r>
              <a:rPr lang="pt-BR" dirty="0" err="1"/>
              <a:t>diagn</a:t>
            </a:r>
            <a:r>
              <a:rPr lang="pt-BR" dirty="0"/>
              <a:t> mais específicos</a:t>
            </a:r>
          </a:p>
        </p:txBody>
      </p:sp>
      <p:sp>
        <p:nvSpPr>
          <p:cNvPr id="4" name="Espaço Reservado para Número de Slide 3"/>
          <p:cNvSpPr>
            <a:spLocks noGrp="1"/>
          </p:cNvSpPr>
          <p:nvPr>
            <p:ph type="sldNum" sz="quarter" idx="5"/>
          </p:nvPr>
        </p:nvSpPr>
        <p:spPr/>
        <p:txBody>
          <a:bodyPr/>
          <a:lstStyle/>
          <a:p>
            <a:fld id="{3B57DCAB-EA58-044E-ABF5-C1174B0DF2DE}" type="slidenum">
              <a:rPr lang="pt-BR" smtClean="0"/>
              <a:t>4</a:t>
            </a:fld>
            <a:endParaRPr lang="pt-BR"/>
          </a:p>
        </p:txBody>
      </p:sp>
    </p:spTree>
    <p:extLst>
      <p:ext uri="{BB962C8B-B14F-4D97-AF65-F5344CB8AC3E}">
        <p14:creationId xmlns:p14="http://schemas.microsoft.com/office/powerpoint/2010/main" val="1854771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Toxicidade, novas drogas em tratamentos oncológicos,  maior uso de anti-inflamatórios e AB (</a:t>
            </a:r>
            <a:r>
              <a:rPr lang="pt-BR" dirty="0" err="1"/>
              <a:t>Nayze</a:t>
            </a:r>
            <a:r>
              <a:rPr lang="pt-BR" dirty="0"/>
              <a:t>)</a:t>
            </a:r>
          </a:p>
          <a:p>
            <a:r>
              <a:rPr lang="pt-BR" dirty="0"/>
              <a:t>Drogas modificam a apresentação de doenças já conhecidas, toxicidade</a:t>
            </a:r>
          </a:p>
        </p:txBody>
      </p:sp>
      <p:sp>
        <p:nvSpPr>
          <p:cNvPr id="4" name="Espaço Reservado para Número de Slide 3"/>
          <p:cNvSpPr>
            <a:spLocks noGrp="1"/>
          </p:cNvSpPr>
          <p:nvPr>
            <p:ph type="sldNum" sz="quarter" idx="5"/>
          </p:nvPr>
        </p:nvSpPr>
        <p:spPr/>
        <p:txBody>
          <a:bodyPr/>
          <a:lstStyle/>
          <a:p>
            <a:fld id="{3B57DCAB-EA58-044E-ABF5-C1174B0DF2DE}" type="slidenum">
              <a:rPr lang="pt-BR" smtClean="0"/>
              <a:t>5</a:t>
            </a:fld>
            <a:endParaRPr lang="pt-BR"/>
          </a:p>
        </p:txBody>
      </p:sp>
    </p:spTree>
    <p:extLst>
      <p:ext uri="{BB962C8B-B14F-4D97-AF65-F5344CB8AC3E}">
        <p14:creationId xmlns:p14="http://schemas.microsoft.com/office/powerpoint/2010/main" val="3241354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ME, </a:t>
            </a:r>
          </a:p>
        </p:txBody>
      </p:sp>
      <p:sp>
        <p:nvSpPr>
          <p:cNvPr id="4" name="Espaço Reservado para Número de Slide 3"/>
          <p:cNvSpPr>
            <a:spLocks noGrp="1"/>
          </p:cNvSpPr>
          <p:nvPr>
            <p:ph type="sldNum" sz="quarter" idx="5"/>
          </p:nvPr>
        </p:nvSpPr>
        <p:spPr/>
        <p:txBody>
          <a:bodyPr/>
          <a:lstStyle/>
          <a:p>
            <a:fld id="{3B57DCAB-EA58-044E-ABF5-C1174B0DF2DE}" type="slidenum">
              <a:rPr lang="pt-BR" smtClean="0"/>
              <a:t>6</a:t>
            </a:fld>
            <a:endParaRPr lang="pt-BR"/>
          </a:p>
        </p:txBody>
      </p:sp>
    </p:spTree>
    <p:extLst>
      <p:ext uri="{BB962C8B-B14F-4D97-AF65-F5344CB8AC3E}">
        <p14:creationId xmlns:p14="http://schemas.microsoft.com/office/powerpoint/2010/main" val="11741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B57DCAB-EA58-044E-ABF5-C1174B0DF2DE}" type="slidenum">
              <a:rPr lang="pt-BR" smtClean="0"/>
              <a:t>7</a:t>
            </a:fld>
            <a:endParaRPr lang="pt-BR"/>
          </a:p>
        </p:txBody>
      </p:sp>
    </p:spTree>
    <p:extLst>
      <p:ext uri="{BB962C8B-B14F-4D97-AF65-F5344CB8AC3E}">
        <p14:creationId xmlns:p14="http://schemas.microsoft.com/office/powerpoint/2010/main" val="678484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Escassez de patologistas (30); subjetividade Banff</a:t>
            </a:r>
          </a:p>
        </p:txBody>
      </p:sp>
      <p:sp>
        <p:nvSpPr>
          <p:cNvPr id="4" name="Espaço Reservado para Número de Slide 3"/>
          <p:cNvSpPr>
            <a:spLocks noGrp="1"/>
          </p:cNvSpPr>
          <p:nvPr>
            <p:ph type="sldNum" sz="quarter" idx="5"/>
          </p:nvPr>
        </p:nvSpPr>
        <p:spPr/>
        <p:txBody>
          <a:bodyPr/>
          <a:lstStyle/>
          <a:p>
            <a:fld id="{3B57DCAB-EA58-044E-ABF5-C1174B0DF2DE}" type="slidenum">
              <a:rPr lang="pt-BR" smtClean="0"/>
              <a:t>9</a:t>
            </a:fld>
            <a:endParaRPr lang="pt-BR"/>
          </a:p>
        </p:txBody>
      </p:sp>
    </p:spTree>
    <p:extLst>
      <p:ext uri="{BB962C8B-B14F-4D97-AF65-F5344CB8AC3E}">
        <p14:creationId xmlns:p14="http://schemas.microsoft.com/office/powerpoint/2010/main" val="224876850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customXml/item8.xml"/><Relationship Id="rId7" Type="http://schemas.openxmlformats.org/officeDocument/2006/relationships/image" Target="../media/image4.png"/><Relationship Id="rId2" Type="http://schemas.openxmlformats.org/officeDocument/2006/relationships/customXml" Target="../../customXml/item12.xml"/><Relationship Id="rId1" Type="http://schemas.openxmlformats.org/officeDocument/2006/relationships/customXml" Target="../../customXml/item9.xml"/><Relationship Id="rId6" Type="http://schemas.openxmlformats.org/officeDocument/2006/relationships/image" Target="../media/image3.png"/><Relationship Id="rId5" Type="http://schemas.openxmlformats.org/officeDocument/2006/relationships/image" Target="../media/image2.jpg"/><Relationship Id="rId10" Type="http://schemas.openxmlformats.org/officeDocument/2006/relationships/image" Target="../media/image7.png"/><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Master" Target="../slideMasters/slideMaster1.xml"/><Relationship Id="rId1" Type="http://schemas.openxmlformats.org/officeDocument/2006/relationships/customXml" Target="../../customXml/item20.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Master" Target="../slideMasters/slideMaster1.xml"/><Relationship Id="rId1" Type="http://schemas.openxmlformats.org/officeDocument/2006/relationships/customXml" Target="../../customXml/item7.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customXml/item5.xml"/><Relationship Id="rId7" Type="http://schemas.openxmlformats.org/officeDocument/2006/relationships/image" Target="../media/image15.png"/><Relationship Id="rId2" Type="http://schemas.openxmlformats.org/officeDocument/2006/relationships/customXml" Target="../../customXml/item16.xml"/><Relationship Id="rId1" Type="http://schemas.openxmlformats.org/officeDocument/2006/relationships/customXml" Target="../../customXml/item17.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customXml" Target="../../customXml/item19.xml"/><Relationship Id="rId7" Type="http://schemas.openxmlformats.org/officeDocument/2006/relationships/image" Target="../media/image15.png"/><Relationship Id="rId2" Type="http://schemas.openxmlformats.org/officeDocument/2006/relationships/customXml" Target="../../customXml/item1.xml"/><Relationship Id="rId1" Type="http://schemas.openxmlformats.org/officeDocument/2006/relationships/customXml" Target="../../customXml/item11.xml"/><Relationship Id="rId6" Type="http://schemas.openxmlformats.org/officeDocument/2006/relationships/image" Target="../media/image14.png"/><Relationship Id="rId5" Type="http://schemas.openxmlformats.org/officeDocument/2006/relationships/image" Target="../media/image17.jp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pic>
        <p:nvPicPr>
          <p:cNvPr id="18" name="Imagem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hasCustomPrompt="1"/>
          </p:nvPr>
        </p:nvSpPr>
        <p:spPr>
          <a:xfrm>
            <a:off x="1012508" y="4122782"/>
            <a:ext cx="13716000" cy="2407558"/>
          </a:xfrm>
          <a:prstGeom prst="rect">
            <a:avLst/>
          </a:prstGeom>
        </p:spPr>
        <p:txBody>
          <a:bodyPr anchor="t">
            <a:noAutofit/>
          </a:bodyPr>
          <a:lstStyle>
            <a:lvl1pPr algn="l">
              <a:lnSpc>
                <a:spcPts val="9200"/>
              </a:lnSpc>
              <a:defRPr sz="9200" cap="all" baseline="0">
                <a:solidFill>
                  <a:srgbClr val="23755A"/>
                </a:solidFill>
                <a:latin typeface="Calibri Bold" panose="020F0702030404030204" pitchFamily="34" charset="0"/>
                <a:cs typeface="Calibri Bold" panose="020F0702030404030204" pitchFamily="34" charset="0"/>
              </a:defRPr>
            </a:lvl1pPr>
          </a:lstStyle>
          <a:p>
            <a:r>
              <a:rPr lang="en-US" dirty="0" err="1"/>
              <a:t>Título</a:t>
            </a:r>
            <a:r>
              <a:rPr lang="en-US" dirty="0"/>
              <a:t> da palestra</a:t>
            </a:r>
            <a:br>
              <a:rPr lang="en-US" dirty="0"/>
            </a:br>
            <a:r>
              <a:rPr lang="en-US" dirty="0"/>
              <a:t>teste </a:t>
            </a:r>
            <a:r>
              <a:rPr lang="en-US" dirty="0" err="1"/>
              <a:t>preenchimento</a:t>
            </a:r>
            <a:endParaRPr lang="en-US" dirty="0"/>
          </a:p>
        </p:txBody>
      </p:sp>
      <p:pic>
        <p:nvPicPr>
          <p:cNvPr id="8" name="Imagem 7"/>
          <p:cNvPicPr>
            <a:picLocks noChangeAspect="1"/>
          </p:cNvPicPr>
          <p:nvPr userDrawn="1">
            <p:custDataLst>
              <p:custData r:id="rId1"/>
            </p:custDataLst>
          </p:nvPr>
        </p:nvPicPr>
        <p:blipFill>
          <a:blip r:embed="rId6">
            <a:extLst>
              <a:ext uri="{28A0092B-C50C-407E-A947-70E740481C1C}">
                <a14:useLocalDpi xmlns:a14="http://schemas.microsoft.com/office/drawing/2010/main" val="0"/>
              </a:ext>
            </a:extLst>
          </a:blip>
          <a:stretch>
            <a:fillRect/>
          </a:stretch>
        </p:blipFill>
        <p:spPr>
          <a:xfrm>
            <a:off x="1035368" y="678647"/>
            <a:ext cx="8343712" cy="2135990"/>
          </a:xfrm>
          <a:prstGeom prst="rect">
            <a:avLst/>
          </a:prstGeom>
        </p:spPr>
      </p:pic>
      <p:pic>
        <p:nvPicPr>
          <p:cNvPr id="11" name="Imagem 10"/>
          <p:cNvPicPr>
            <a:picLocks noChangeAspect="1"/>
          </p:cNvPicPr>
          <p:nvPr userDrawn="1">
            <p:custDataLst>
              <p:custData r:id="rId2"/>
            </p:custDataLst>
          </p:nvPr>
        </p:nvPicPr>
        <p:blipFill>
          <a:blip r:embed="rId7" cstate="print">
            <a:extLst>
              <a:ext uri="{28A0092B-C50C-407E-A947-70E740481C1C}">
                <a14:useLocalDpi xmlns:a14="http://schemas.microsoft.com/office/drawing/2010/main" val="0"/>
              </a:ext>
            </a:extLst>
          </a:blip>
          <a:stretch>
            <a:fillRect/>
          </a:stretch>
        </p:blipFill>
        <p:spPr>
          <a:xfrm>
            <a:off x="16554676" y="9109915"/>
            <a:ext cx="1225590" cy="965152"/>
          </a:xfrm>
          <a:prstGeom prst="rect">
            <a:avLst/>
          </a:prstGeom>
        </p:spPr>
      </p:pic>
      <p:pic>
        <p:nvPicPr>
          <p:cNvPr id="12" name="Imagem 11"/>
          <p:cNvPicPr>
            <a:picLocks noChangeAspect="1"/>
          </p:cNvPicPr>
          <p:nvPr userDrawn="1">
            <p:custDataLst>
              <p:custData r:id="rId3"/>
            </p:custDataLst>
          </p:nvPr>
        </p:nvPicPr>
        <p:blipFill>
          <a:blip r:embed="rId8" cstate="print">
            <a:extLst>
              <a:ext uri="{28A0092B-C50C-407E-A947-70E740481C1C}">
                <a14:useLocalDpi xmlns:a14="http://schemas.microsoft.com/office/drawing/2010/main" val="0"/>
              </a:ext>
            </a:extLst>
          </a:blip>
          <a:stretch>
            <a:fillRect/>
          </a:stretch>
        </p:blipFill>
        <p:spPr>
          <a:xfrm>
            <a:off x="16617486" y="7124700"/>
            <a:ext cx="1006194" cy="1628776"/>
          </a:xfrm>
          <a:prstGeom prst="rect">
            <a:avLst/>
          </a:prstGeom>
        </p:spPr>
      </p:pic>
      <p:pic>
        <p:nvPicPr>
          <p:cNvPr id="13" name="Imagem 12"/>
          <p:cNvPicPr>
            <a:picLocks noChangeAspect="1"/>
          </p:cNvPicPr>
          <p:nvPr userDrawn="1"/>
        </p:nvPicPr>
        <p:blipFill rotWithShape="1">
          <a:blip r:embed="rId9" cstate="print">
            <a:extLst>
              <a:ext uri="{28A0092B-C50C-407E-A947-70E740481C1C}">
                <a14:useLocalDpi xmlns:a14="http://schemas.microsoft.com/office/drawing/2010/main" val="0"/>
              </a:ext>
            </a:extLst>
          </a:blip>
          <a:srcRect b="2092"/>
          <a:stretch/>
        </p:blipFill>
        <p:spPr>
          <a:xfrm>
            <a:off x="0" y="7562497"/>
            <a:ext cx="1350090" cy="445648"/>
          </a:xfrm>
          <a:prstGeom prst="rect">
            <a:avLst/>
          </a:prstGeom>
        </p:spPr>
      </p:pic>
      <p:pic>
        <p:nvPicPr>
          <p:cNvPr id="14" name="Imagem 13"/>
          <p:cNvPicPr>
            <a:picLocks noChangeAspect="1"/>
          </p:cNvPicPr>
          <p:nvPr userDrawn="1"/>
        </p:nvPicPr>
        <p:blipFill rotWithShape="1">
          <a:blip r:embed="rId10" cstate="print">
            <a:extLst>
              <a:ext uri="{28A0092B-C50C-407E-A947-70E740481C1C}">
                <a14:useLocalDpi xmlns:a14="http://schemas.microsoft.com/office/drawing/2010/main" val="0"/>
              </a:ext>
            </a:extLst>
          </a:blip>
          <a:srcRect b="2146"/>
          <a:stretch/>
        </p:blipFill>
        <p:spPr>
          <a:xfrm>
            <a:off x="0" y="8215620"/>
            <a:ext cx="1350090" cy="445405"/>
          </a:xfrm>
          <a:prstGeom prst="rect">
            <a:avLst/>
          </a:prstGeom>
        </p:spPr>
      </p:pic>
      <p:sp>
        <p:nvSpPr>
          <p:cNvPr id="16" name="Espaço Reservado para Texto 15"/>
          <p:cNvSpPr>
            <a:spLocks noGrp="1"/>
          </p:cNvSpPr>
          <p:nvPr>
            <p:ph type="body" sz="quarter" idx="10" hasCustomPrompt="1"/>
          </p:nvPr>
        </p:nvSpPr>
        <p:spPr>
          <a:xfrm>
            <a:off x="1454150" y="7499350"/>
            <a:ext cx="11461750" cy="519113"/>
          </a:xfrm>
          <a:prstGeom prst="rect">
            <a:avLst/>
          </a:prstGeom>
        </p:spPr>
        <p:txBody>
          <a:bodyPr>
            <a:noAutofit/>
          </a:bodyPr>
          <a:lstStyle>
            <a:lvl1pPr marL="0" indent="0">
              <a:buNone/>
              <a:defRPr sz="4300" baseline="0">
                <a:solidFill>
                  <a:srgbClr val="4E5447"/>
                </a:solidFill>
                <a:latin typeface="Calibri Bold" panose="020F0702030404030204" pitchFamily="34" charset="0"/>
                <a:cs typeface="Calibri Bold" panose="020F0702030404030204" pitchFamily="34" charset="0"/>
              </a:defRPr>
            </a:lvl1pPr>
          </a:lstStyle>
          <a:p>
            <a:pPr lvl="0"/>
            <a:r>
              <a:rPr lang="pt-BR" dirty="0"/>
              <a:t>Nome</a:t>
            </a:r>
          </a:p>
        </p:txBody>
      </p:sp>
      <p:sp>
        <p:nvSpPr>
          <p:cNvPr id="17" name="Espaço Reservado para Texto 15"/>
          <p:cNvSpPr>
            <a:spLocks noGrp="1"/>
          </p:cNvSpPr>
          <p:nvPr>
            <p:ph type="body" sz="quarter" idx="11" hasCustomPrompt="1"/>
          </p:nvPr>
        </p:nvSpPr>
        <p:spPr>
          <a:xfrm>
            <a:off x="1463926" y="8141912"/>
            <a:ext cx="11461750" cy="519113"/>
          </a:xfrm>
          <a:prstGeom prst="rect">
            <a:avLst/>
          </a:prstGeom>
        </p:spPr>
        <p:txBody>
          <a:bodyPr>
            <a:noAutofit/>
          </a:bodyPr>
          <a:lstStyle>
            <a:lvl1pPr marL="0" indent="0">
              <a:buNone/>
              <a:defRPr sz="4300" baseline="0">
                <a:solidFill>
                  <a:srgbClr val="4E5447"/>
                </a:solidFill>
                <a:latin typeface="Calibri Bold" panose="020F0702030404030204" pitchFamily="34" charset="0"/>
                <a:cs typeface="Calibri Bold" panose="020F0702030404030204" pitchFamily="34" charset="0"/>
              </a:defRPr>
            </a:lvl1pPr>
          </a:lstStyle>
          <a:p>
            <a:pPr lvl="0"/>
            <a:r>
              <a:rPr lang="pt-BR" dirty="0"/>
              <a:t>Instituição</a:t>
            </a:r>
          </a:p>
        </p:txBody>
      </p:sp>
    </p:spTree>
    <p:extLst>
      <p:ext uri="{BB962C8B-B14F-4D97-AF65-F5344CB8AC3E}">
        <p14:creationId xmlns:p14="http://schemas.microsoft.com/office/powerpoint/2010/main" val="117887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ndo Azul">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1000325" y="450437"/>
            <a:ext cx="16287350" cy="1216131"/>
          </a:xfrm>
          <a:prstGeom prst="rect">
            <a:avLst/>
          </a:prstGeom>
        </p:spPr>
        <p:txBody>
          <a:bodyPr anchor="t">
            <a:noAutofit/>
          </a:bodyPr>
          <a:lstStyle>
            <a:lvl1pPr algn="ctr">
              <a:lnSpc>
                <a:spcPts val="9200"/>
              </a:lnSpc>
              <a:defRPr sz="6300" cap="none" baseline="0">
                <a:solidFill>
                  <a:schemeClr val="bg1"/>
                </a:solidFill>
                <a:latin typeface="Calibri Bold" panose="020F0702030404030204" pitchFamily="34" charset="0"/>
                <a:cs typeface="Calibri Bold" panose="020F0702030404030204" pitchFamily="34" charset="0"/>
              </a:defRPr>
            </a:lvl1pPr>
          </a:lstStyle>
          <a:p>
            <a:endParaRPr lang="en-US" dirty="0"/>
          </a:p>
        </p:txBody>
      </p:sp>
      <p:sp>
        <p:nvSpPr>
          <p:cNvPr id="6" name="Espaço Reservado para Texto 5"/>
          <p:cNvSpPr>
            <a:spLocks noGrp="1"/>
          </p:cNvSpPr>
          <p:nvPr>
            <p:ph type="body" sz="quarter" idx="10"/>
          </p:nvPr>
        </p:nvSpPr>
        <p:spPr>
          <a:xfrm>
            <a:off x="1000125" y="3038167"/>
            <a:ext cx="16287750" cy="4926269"/>
          </a:xfrm>
          <a:prstGeom prst="rect">
            <a:avLst/>
          </a:prstGeom>
        </p:spPr>
        <p:txBody>
          <a:bodyPr/>
          <a:lstStyle>
            <a:lvl1pPr marL="0" indent="0" algn="ctr">
              <a:lnSpc>
                <a:spcPts val="6000"/>
              </a:lnSpc>
              <a:spcBef>
                <a:spcPts val="2400"/>
              </a:spcBef>
              <a:buNone/>
              <a:defRPr sz="5000">
                <a:solidFill>
                  <a:schemeClr val="bg1"/>
                </a:solidFill>
              </a:defRPr>
            </a:lvl1pPr>
            <a:lvl2pPr marL="685800" indent="0" algn="ctr">
              <a:buNone/>
              <a:defRPr>
                <a:solidFill>
                  <a:schemeClr val="bg1"/>
                </a:solidFill>
              </a:defRPr>
            </a:lvl2pPr>
            <a:lvl3pPr marL="1371600" indent="0" algn="ctr">
              <a:buNone/>
              <a:defRPr>
                <a:solidFill>
                  <a:schemeClr val="bg1"/>
                </a:solidFill>
              </a:defRPr>
            </a:lvl3pPr>
            <a:lvl4pPr marL="2057400" indent="0" algn="ctr">
              <a:buNone/>
              <a:defRPr>
                <a:solidFill>
                  <a:schemeClr val="bg1"/>
                </a:solidFill>
              </a:defRPr>
            </a:lvl4pPr>
            <a:lvl5pPr marL="2743200" indent="0" algn="ctr">
              <a:buNone/>
              <a:defRPr>
                <a:solidFill>
                  <a:schemeClr val="bg1"/>
                </a:solidFill>
              </a:defRPr>
            </a:lvl5pPr>
          </a:lstStyle>
          <a:p>
            <a:pPr lvl="0"/>
            <a:endParaRPr lang="pt-BR" dirty="0"/>
          </a:p>
        </p:txBody>
      </p:sp>
    </p:spTree>
    <p:extLst>
      <p:ext uri="{BB962C8B-B14F-4D97-AF65-F5344CB8AC3E}">
        <p14:creationId xmlns:p14="http://schemas.microsoft.com/office/powerpoint/2010/main" val="268989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ndo Verde">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1000325" y="450437"/>
            <a:ext cx="16287350" cy="1216131"/>
          </a:xfrm>
          <a:prstGeom prst="rect">
            <a:avLst/>
          </a:prstGeom>
        </p:spPr>
        <p:txBody>
          <a:bodyPr anchor="t">
            <a:noAutofit/>
          </a:bodyPr>
          <a:lstStyle>
            <a:lvl1pPr algn="ctr">
              <a:lnSpc>
                <a:spcPts val="9200"/>
              </a:lnSpc>
              <a:defRPr sz="6300" cap="none" baseline="0">
                <a:solidFill>
                  <a:schemeClr val="bg1"/>
                </a:solidFill>
                <a:latin typeface="Calibri Bold" panose="020F0702030404030204" pitchFamily="34" charset="0"/>
                <a:cs typeface="Calibri Bold" panose="020F0702030404030204" pitchFamily="34" charset="0"/>
              </a:defRPr>
            </a:lvl1pPr>
          </a:lstStyle>
          <a:p>
            <a:endParaRPr lang="en-US" dirty="0"/>
          </a:p>
        </p:txBody>
      </p:sp>
      <p:sp>
        <p:nvSpPr>
          <p:cNvPr id="6" name="Espaço Reservado para Texto 5"/>
          <p:cNvSpPr>
            <a:spLocks noGrp="1"/>
          </p:cNvSpPr>
          <p:nvPr>
            <p:ph type="body" sz="quarter" idx="10"/>
          </p:nvPr>
        </p:nvSpPr>
        <p:spPr>
          <a:xfrm>
            <a:off x="1000125" y="3038167"/>
            <a:ext cx="16287750" cy="4926269"/>
          </a:xfrm>
          <a:prstGeom prst="rect">
            <a:avLst/>
          </a:prstGeom>
        </p:spPr>
        <p:txBody>
          <a:bodyPr/>
          <a:lstStyle>
            <a:lvl1pPr marL="0" indent="0" algn="ctr">
              <a:lnSpc>
                <a:spcPts val="6000"/>
              </a:lnSpc>
              <a:spcBef>
                <a:spcPts val="2400"/>
              </a:spcBef>
              <a:buNone/>
              <a:defRPr sz="5000">
                <a:solidFill>
                  <a:schemeClr val="bg1"/>
                </a:solidFill>
              </a:defRPr>
            </a:lvl1pPr>
            <a:lvl2pPr marL="685800" indent="0" algn="ctr">
              <a:buNone/>
              <a:defRPr>
                <a:solidFill>
                  <a:schemeClr val="bg1"/>
                </a:solidFill>
              </a:defRPr>
            </a:lvl2pPr>
            <a:lvl3pPr marL="1371600" indent="0" algn="ctr">
              <a:buNone/>
              <a:defRPr>
                <a:solidFill>
                  <a:schemeClr val="bg1"/>
                </a:solidFill>
              </a:defRPr>
            </a:lvl3pPr>
            <a:lvl4pPr marL="2057400" indent="0" algn="ctr">
              <a:buNone/>
              <a:defRPr>
                <a:solidFill>
                  <a:schemeClr val="bg1"/>
                </a:solidFill>
              </a:defRPr>
            </a:lvl4pPr>
            <a:lvl5pPr marL="2743200" indent="0" algn="ctr">
              <a:buNone/>
              <a:defRPr>
                <a:solidFill>
                  <a:schemeClr val="bg1"/>
                </a:solidFill>
              </a:defRPr>
            </a:lvl5pPr>
          </a:lstStyle>
          <a:p>
            <a:pPr lvl="0"/>
            <a:endParaRPr lang="pt-BR" dirty="0"/>
          </a:p>
        </p:txBody>
      </p:sp>
    </p:spTree>
    <p:extLst>
      <p:ext uri="{BB962C8B-B14F-4D97-AF65-F5344CB8AC3E}">
        <p14:creationId xmlns:p14="http://schemas.microsoft.com/office/powerpoint/2010/main" val="989882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údo 1">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hasCustomPrompt="1"/>
          </p:nvPr>
        </p:nvSpPr>
        <p:spPr>
          <a:xfrm>
            <a:off x="575186" y="524177"/>
            <a:ext cx="11665975" cy="1216131"/>
          </a:xfrm>
          <a:prstGeom prst="rect">
            <a:avLst/>
          </a:prstGeom>
        </p:spPr>
        <p:txBody>
          <a:bodyPr anchor="t">
            <a:noAutofit/>
          </a:bodyPr>
          <a:lstStyle>
            <a:lvl1pPr algn="l">
              <a:lnSpc>
                <a:spcPts val="9200"/>
              </a:lnSpc>
              <a:defRPr sz="7000" cap="none" baseline="0">
                <a:solidFill>
                  <a:srgbClr val="476559"/>
                </a:solidFill>
                <a:latin typeface="Calibri Bold" panose="020F0702030404030204" pitchFamily="34" charset="0"/>
                <a:cs typeface="Calibri Bold" panose="020F0702030404030204" pitchFamily="34" charset="0"/>
              </a:defRPr>
            </a:lvl1pPr>
          </a:lstStyle>
          <a:p>
            <a:r>
              <a:rPr lang="en-US" dirty="0" err="1"/>
              <a:t>Título</a:t>
            </a:r>
            <a:endParaRPr lang="en-US" dirty="0"/>
          </a:p>
        </p:txBody>
      </p:sp>
      <p:sp>
        <p:nvSpPr>
          <p:cNvPr id="6" name="Espaço Reservado para Texto 5"/>
          <p:cNvSpPr>
            <a:spLocks noGrp="1"/>
          </p:cNvSpPr>
          <p:nvPr>
            <p:ph type="body" sz="quarter" idx="10"/>
          </p:nvPr>
        </p:nvSpPr>
        <p:spPr>
          <a:xfrm>
            <a:off x="819150" y="2336038"/>
            <a:ext cx="16725900" cy="6265491"/>
          </a:xfrm>
          <a:prstGeom prst="rect">
            <a:avLst/>
          </a:prstGeom>
        </p:spPr>
        <p:txBody>
          <a:bodyPr/>
          <a:lstStyle>
            <a:lvl1pPr marL="0" indent="0" algn="l">
              <a:lnSpc>
                <a:spcPts val="3600"/>
              </a:lnSpc>
              <a:spcBef>
                <a:spcPts val="2400"/>
              </a:spcBef>
              <a:buNone/>
              <a:defRPr sz="3000">
                <a:solidFill>
                  <a:srgbClr val="565755"/>
                </a:solidFill>
              </a:defRPr>
            </a:lvl1pPr>
            <a:lvl2pPr marL="685800" indent="0" algn="ctr">
              <a:buNone/>
              <a:defRPr>
                <a:solidFill>
                  <a:schemeClr val="bg1"/>
                </a:solidFill>
              </a:defRPr>
            </a:lvl2pPr>
            <a:lvl3pPr marL="1371600" indent="0" algn="ctr">
              <a:buNone/>
              <a:defRPr>
                <a:solidFill>
                  <a:schemeClr val="bg1"/>
                </a:solidFill>
              </a:defRPr>
            </a:lvl3pPr>
            <a:lvl4pPr marL="2057400" indent="0" algn="ctr">
              <a:buNone/>
              <a:defRPr>
                <a:solidFill>
                  <a:schemeClr val="bg1"/>
                </a:solidFill>
              </a:defRPr>
            </a:lvl4pPr>
            <a:lvl5pPr marL="2743200" indent="0" algn="ctr">
              <a:buNone/>
              <a:defRPr>
                <a:solidFill>
                  <a:schemeClr val="bg1"/>
                </a:solidFill>
              </a:defRPr>
            </a:lvl5pPr>
          </a:lstStyle>
          <a:p>
            <a:pPr lvl="0"/>
            <a:endParaRPr lang="pt-BR" dirty="0"/>
          </a:p>
        </p:txBody>
      </p:sp>
      <p:pic>
        <p:nvPicPr>
          <p:cNvPr id="7" name="Imagem 6"/>
          <p:cNvPicPr>
            <a:picLocks noChangeAspect="1"/>
          </p:cNvPicPr>
          <p:nvPr userDrawn="1">
            <p:custDataLst>
              <p:custData r:id="rId1"/>
            </p:custDataLst>
          </p:nvPr>
        </p:nvPicPr>
        <p:blipFill>
          <a:blip r:embed="rId4" cstate="print">
            <a:extLst>
              <a:ext uri="{28A0092B-C50C-407E-A947-70E740481C1C}">
                <a14:useLocalDpi xmlns:a14="http://schemas.microsoft.com/office/drawing/2010/main" val="0"/>
              </a:ext>
            </a:extLst>
          </a:blip>
          <a:stretch>
            <a:fillRect/>
          </a:stretch>
        </p:blipFill>
        <p:spPr>
          <a:xfrm>
            <a:off x="12755510" y="458039"/>
            <a:ext cx="4889463" cy="1251702"/>
          </a:xfrm>
          <a:prstGeom prst="rect">
            <a:avLst/>
          </a:prstGeom>
        </p:spPr>
      </p:pic>
    </p:spTree>
    <p:extLst>
      <p:ext uri="{BB962C8B-B14F-4D97-AF65-F5344CB8AC3E}">
        <p14:creationId xmlns:p14="http://schemas.microsoft.com/office/powerpoint/2010/main" val="87673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údo 2">
    <p:spTree>
      <p:nvGrpSpPr>
        <p:cNvPr id="1" name=""/>
        <p:cNvGrpSpPr/>
        <p:nvPr/>
      </p:nvGrpSpPr>
      <p:grpSpPr>
        <a:xfrm>
          <a:off x="0" y="0"/>
          <a:ext cx="0" cy="0"/>
          <a:chOff x="0" y="0"/>
          <a:chExt cx="0" cy="0"/>
        </a:xfrm>
      </p:grpSpPr>
      <p:pic>
        <p:nvPicPr>
          <p:cNvPr id="4" name="Imagem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hasCustomPrompt="1"/>
          </p:nvPr>
        </p:nvSpPr>
        <p:spPr>
          <a:xfrm>
            <a:off x="575186" y="524177"/>
            <a:ext cx="11665975" cy="1216131"/>
          </a:xfrm>
          <a:prstGeom prst="rect">
            <a:avLst/>
          </a:prstGeom>
        </p:spPr>
        <p:txBody>
          <a:bodyPr anchor="t">
            <a:noAutofit/>
          </a:bodyPr>
          <a:lstStyle>
            <a:lvl1pPr algn="l">
              <a:lnSpc>
                <a:spcPts val="9200"/>
              </a:lnSpc>
              <a:defRPr sz="7000" cap="none" baseline="0">
                <a:solidFill>
                  <a:srgbClr val="476559"/>
                </a:solidFill>
                <a:latin typeface="Calibri Bold" panose="020F0702030404030204" pitchFamily="34" charset="0"/>
                <a:cs typeface="Calibri Bold" panose="020F0702030404030204" pitchFamily="34" charset="0"/>
              </a:defRPr>
            </a:lvl1pPr>
          </a:lstStyle>
          <a:p>
            <a:r>
              <a:rPr lang="en-US" dirty="0" err="1"/>
              <a:t>Título</a:t>
            </a:r>
            <a:endParaRPr lang="en-US" dirty="0"/>
          </a:p>
        </p:txBody>
      </p:sp>
      <p:sp>
        <p:nvSpPr>
          <p:cNvPr id="6" name="Espaço Reservado para Texto 5"/>
          <p:cNvSpPr>
            <a:spLocks noGrp="1"/>
          </p:cNvSpPr>
          <p:nvPr>
            <p:ph type="body" sz="quarter" idx="10"/>
          </p:nvPr>
        </p:nvSpPr>
        <p:spPr>
          <a:xfrm>
            <a:off x="819150" y="2336038"/>
            <a:ext cx="16725900" cy="6265491"/>
          </a:xfrm>
          <a:prstGeom prst="rect">
            <a:avLst/>
          </a:prstGeom>
        </p:spPr>
        <p:txBody>
          <a:bodyPr/>
          <a:lstStyle>
            <a:lvl1pPr marL="0" indent="0" algn="l">
              <a:lnSpc>
                <a:spcPts val="3600"/>
              </a:lnSpc>
              <a:spcBef>
                <a:spcPts val="2400"/>
              </a:spcBef>
              <a:buNone/>
              <a:defRPr sz="3000">
                <a:solidFill>
                  <a:srgbClr val="565755"/>
                </a:solidFill>
              </a:defRPr>
            </a:lvl1pPr>
            <a:lvl2pPr marL="685800" indent="0" algn="ctr">
              <a:buNone/>
              <a:defRPr>
                <a:solidFill>
                  <a:schemeClr val="bg1"/>
                </a:solidFill>
              </a:defRPr>
            </a:lvl2pPr>
            <a:lvl3pPr marL="1371600" indent="0" algn="ctr">
              <a:buNone/>
              <a:defRPr>
                <a:solidFill>
                  <a:schemeClr val="bg1"/>
                </a:solidFill>
              </a:defRPr>
            </a:lvl3pPr>
            <a:lvl4pPr marL="2057400" indent="0" algn="ctr">
              <a:buNone/>
              <a:defRPr>
                <a:solidFill>
                  <a:schemeClr val="bg1"/>
                </a:solidFill>
              </a:defRPr>
            </a:lvl4pPr>
            <a:lvl5pPr marL="2743200" indent="0" algn="ctr">
              <a:buNone/>
              <a:defRPr>
                <a:solidFill>
                  <a:schemeClr val="bg1"/>
                </a:solidFill>
              </a:defRPr>
            </a:lvl5pPr>
          </a:lstStyle>
          <a:p>
            <a:pPr lvl="0"/>
            <a:endParaRPr lang="pt-BR" dirty="0"/>
          </a:p>
        </p:txBody>
      </p:sp>
      <p:pic>
        <p:nvPicPr>
          <p:cNvPr id="7" name="Imagem 6"/>
          <p:cNvPicPr>
            <a:picLocks noChangeAspect="1"/>
          </p:cNvPicPr>
          <p:nvPr userDrawn="1">
            <p:custDataLst>
              <p:custData r:id="rId1"/>
            </p:custDataLst>
          </p:nvPr>
        </p:nvPicPr>
        <p:blipFill>
          <a:blip r:embed="rId4" cstate="print">
            <a:extLst>
              <a:ext uri="{28A0092B-C50C-407E-A947-70E740481C1C}">
                <a14:useLocalDpi xmlns:a14="http://schemas.microsoft.com/office/drawing/2010/main" val="0"/>
              </a:ext>
            </a:extLst>
          </a:blip>
          <a:stretch>
            <a:fillRect/>
          </a:stretch>
        </p:blipFill>
        <p:spPr>
          <a:xfrm>
            <a:off x="12755510" y="458039"/>
            <a:ext cx="4889463" cy="1251702"/>
          </a:xfrm>
          <a:prstGeom prst="rect">
            <a:avLst/>
          </a:prstGeom>
        </p:spPr>
      </p:pic>
    </p:spTree>
    <p:extLst>
      <p:ext uri="{BB962C8B-B14F-4D97-AF65-F5344CB8AC3E}">
        <p14:creationId xmlns:p14="http://schemas.microsoft.com/office/powerpoint/2010/main" val="155471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m Azul">
    <p:spTree>
      <p:nvGrpSpPr>
        <p:cNvPr id="1" name=""/>
        <p:cNvGrpSpPr/>
        <p:nvPr/>
      </p:nvGrpSpPr>
      <p:grpSpPr>
        <a:xfrm>
          <a:off x="0" y="0"/>
          <a:ext cx="0" cy="0"/>
          <a:chOff x="0" y="0"/>
          <a:chExt cx="0" cy="0"/>
        </a:xfrm>
      </p:grpSpPr>
      <p:pic>
        <p:nvPicPr>
          <p:cNvPr id="8" name="Imagem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286000" y="4922882"/>
            <a:ext cx="13716000" cy="1135018"/>
          </a:xfrm>
          <a:prstGeom prst="rect">
            <a:avLst/>
          </a:prstGeom>
        </p:spPr>
        <p:txBody>
          <a:bodyPr anchor="t">
            <a:noAutofit/>
          </a:bodyPr>
          <a:lstStyle>
            <a:lvl1pPr algn="ctr">
              <a:lnSpc>
                <a:spcPts val="9200"/>
              </a:lnSpc>
              <a:defRPr sz="9400" cap="all" baseline="0">
                <a:solidFill>
                  <a:schemeClr val="bg1"/>
                </a:solidFill>
                <a:latin typeface="Calibri Bold" panose="020F0702030404030204" pitchFamily="34" charset="0"/>
                <a:cs typeface="Calibri Bold" panose="020F0702030404030204" pitchFamily="34" charset="0"/>
              </a:defRPr>
            </a:lvl1pPr>
          </a:lstStyle>
          <a:p>
            <a:endParaRPr lang="en-US" dirty="0"/>
          </a:p>
        </p:txBody>
      </p:sp>
      <p:pic>
        <p:nvPicPr>
          <p:cNvPr id="4" name="Imagem 3"/>
          <p:cNvPicPr>
            <a:picLocks noChangeAspect="1"/>
          </p:cNvPicPr>
          <p:nvPr userDrawn="1">
            <p:custDataLst>
              <p:custData r:id="rId1"/>
            </p:custDataLst>
          </p:nvPr>
        </p:nvPicPr>
        <p:blipFill>
          <a:blip r:embed="rId6">
            <a:extLst>
              <a:ext uri="{28A0092B-C50C-407E-A947-70E740481C1C}">
                <a14:useLocalDpi xmlns:a14="http://schemas.microsoft.com/office/drawing/2010/main" val="0"/>
              </a:ext>
            </a:extLst>
          </a:blip>
          <a:stretch>
            <a:fillRect/>
          </a:stretch>
        </p:blipFill>
        <p:spPr>
          <a:xfrm>
            <a:off x="4377399" y="735710"/>
            <a:ext cx="9533203" cy="2510410"/>
          </a:xfrm>
          <a:prstGeom prst="rect">
            <a:avLst/>
          </a:prstGeom>
        </p:spPr>
      </p:pic>
      <p:grpSp>
        <p:nvGrpSpPr>
          <p:cNvPr id="19" name="Agrupar 18"/>
          <p:cNvGrpSpPr/>
          <p:nvPr userDrawn="1"/>
        </p:nvGrpSpPr>
        <p:grpSpPr>
          <a:xfrm>
            <a:off x="7343775" y="8902699"/>
            <a:ext cx="3600450" cy="1397000"/>
            <a:chOff x="7353300" y="8902699"/>
            <a:chExt cx="3600450" cy="1397000"/>
          </a:xfrm>
        </p:grpSpPr>
        <p:sp>
          <p:nvSpPr>
            <p:cNvPr id="7" name="Retângulo Arredondado 6"/>
            <p:cNvSpPr/>
            <p:nvPr userDrawn="1"/>
          </p:nvSpPr>
          <p:spPr>
            <a:xfrm>
              <a:off x="7353300" y="8902699"/>
              <a:ext cx="3600450" cy="1397000"/>
            </a:xfrm>
            <a:custGeom>
              <a:avLst/>
              <a:gdLst>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305864 w 3594100"/>
                <a:gd name="connsiteY6" fmla="*/ 1835150 h 1835150"/>
                <a:gd name="connsiteX7" fmla="*/ 0 w 3594100"/>
                <a:gd name="connsiteY7" fmla="*/ 1529286 h 1835150"/>
                <a:gd name="connsiteX8" fmla="*/ 0 w 3594100"/>
                <a:gd name="connsiteY8" fmla="*/ 305864 h 1835150"/>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0 w 3594100"/>
                <a:gd name="connsiteY6" fmla="*/ 1529286 h 1835150"/>
                <a:gd name="connsiteX7" fmla="*/ 0 w 3594100"/>
                <a:gd name="connsiteY7" fmla="*/ 305864 h 1835150"/>
                <a:gd name="connsiteX0" fmla="*/ 0 w 3594100"/>
                <a:gd name="connsiteY0" fmla="*/ 305864 h 1682214"/>
                <a:gd name="connsiteX1" fmla="*/ 305864 w 3594100"/>
                <a:gd name="connsiteY1" fmla="*/ 0 h 1682214"/>
                <a:gd name="connsiteX2" fmla="*/ 3288236 w 3594100"/>
                <a:gd name="connsiteY2" fmla="*/ 0 h 1682214"/>
                <a:gd name="connsiteX3" fmla="*/ 3594100 w 3594100"/>
                <a:gd name="connsiteY3" fmla="*/ 305864 h 1682214"/>
                <a:gd name="connsiteX4" fmla="*/ 3594100 w 3594100"/>
                <a:gd name="connsiteY4" fmla="*/ 1529286 h 1682214"/>
                <a:gd name="connsiteX5" fmla="*/ 0 w 3594100"/>
                <a:gd name="connsiteY5" fmla="*/ 1529286 h 1682214"/>
                <a:gd name="connsiteX6" fmla="*/ 0 w 3594100"/>
                <a:gd name="connsiteY6" fmla="*/ 305864 h 1682214"/>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94100 w 3594100"/>
                <a:gd name="connsiteY4" fmla="*/ 1529286 h 1615968"/>
                <a:gd name="connsiteX5" fmla="*/ 0 w 3594100"/>
                <a:gd name="connsiteY5" fmla="*/ 1529286 h 1615968"/>
                <a:gd name="connsiteX6" fmla="*/ 0 w 3594100"/>
                <a:gd name="connsiteY6" fmla="*/ 305864 h 1615968"/>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87750 w 3594100"/>
                <a:gd name="connsiteY4" fmla="*/ 1397000 h 1615968"/>
                <a:gd name="connsiteX5" fmla="*/ 3594100 w 3594100"/>
                <a:gd name="connsiteY5" fmla="*/ 1529286 h 1615968"/>
                <a:gd name="connsiteX6" fmla="*/ 0 w 3594100"/>
                <a:gd name="connsiteY6" fmla="*/ 1529286 h 1615968"/>
                <a:gd name="connsiteX7" fmla="*/ 0 w 3594100"/>
                <a:gd name="connsiteY7" fmla="*/ 305864 h 1615968"/>
                <a:gd name="connsiteX0" fmla="*/ 6350 w 3600450"/>
                <a:gd name="connsiteY0" fmla="*/ 305864 h 1615968"/>
                <a:gd name="connsiteX1" fmla="*/ 312214 w 3600450"/>
                <a:gd name="connsiteY1" fmla="*/ 0 h 1615968"/>
                <a:gd name="connsiteX2" fmla="*/ 3294586 w 3600450"/>
                <a:gd name="connsiteY2" fmla="*/ 0 h 1615968"/>
                <a:gd name="connsiteX3" fmla="*/ 3600450 w 3600450"/>
                <a:gd name="connsiteY3" fmla="*/ 305864 h 1615968"/>
                <a:gd name="connsiteX4" fmla="*/ 3594100 w 3600450"/>
                <a:gd name="connsiteY4" fmla="*/ 1397000 h 1615968"/>
                <a:gd name="connsiteX5" fmla="*/ 3600450 w 3600450"/>
                <a:gd name="connsiteY5" fmla="*/ 1529286 h 1615968"/>
                <a:gd name="connsiteX6" fmla="*/ 6350 w 3600450"/>
                <a:gd name="connsiteY6" fmla="*/ 1529286 h 1615968"/>
                <a:gd name="connsiteX7" fmla="*/ 0 w 3600450"/>
                <a:gd name="connsiteY7" fmla="*/ 1384300 h 1615968"/>
                <a:gd name="connsiteX8" fmla="*/ 6350 w 3600450"/>
                <a:gd name="connsiteY8" fmla="*/ 305864 h 1615968"/>
                <a:gd name="connsiteX0" fmla="*/ 6350 w 3600450"/>
                <a:gd name="connsiteY0" fmla="*/ 305864 h 1536255"/>
                <a:gd name="connsiteX1" fmla="*/ 312214 w 3600450"/>
                <a:gd name="connsiteY1" fmla="*/ 0 h 1536255"/>
                <a:gd name="connsiteX2" fmla="*/ 3294586 w 3600450"/>
                <a:gd name="connsiteY2" fmla="*/ 0 h 1536255"/>
                <a:gd name="connsiteX3" fmla="*/ 3600450 w 3600450"/>
                <a:gd name="connsiteY3" fmla="*/ 305864 h 1536255"/>
                <a:gd name="connsiteX4" fmla="*/ 3594100 w 3600450"/>
                <a:gd name="connsiteY4" fmla="*/ 1397000 h 1536255"/>
                <a:gd name="connsiteX5" fmla="*/ 3600450 w 3600450"/>
                <a:gd name="connsiteY5" fmla="*/ 1529286 h 1536255"/>
                <a:gd name="connsiteX6" fmla="*/ 0 w 3600450"/>
                <a:gd name="connsiteY6" fmla="*/ 1384300 h 1536255"/>
                <a:gd name="connsiteX7" fmla="*/ 6350 w 3600450"/>
                <a:gd name="connsiteY7" fmla="*/ 305864 h 1536255"/>
                <a:gd name="connsiteX0" fmla="*/ 6350 w 3600450"/>
                <a:gd name="connsiteY0" fmla="*/ 305864 h 1397000"/>
                <a:gd name="connsiteX1" fmla="*/ 312214 w 3600450"/>
                <a:gd name="connsiteY1" fmla="*/ 0 h 1397000"/>
                <a:gd name="connsiteX2" fmla="*/ 3294586 w 3600450"/>
                <a:gd name="connsiteY2" fmla="*/ 0 h 1397000"/>
                <a:gd name="connsiteX3" fmla="*/ 3600450 w 3600450"/>
                <a:gd name="connsiteY3" fmla="*/ 305864 h 1397000"/>
                <a:gd name="connsiteX4" fmla="*/ 3594100 w 3600450"/>
                <a:gd name="connsiteY4" fmla="*/ 1397000 h 1397000"/>
                <a:gd name="connsiteX5" fmla="*/ 0 w 3600450"/>
                <a:gd name="connsiteY5" fmla="*/ 1384300 h 1397000"/>
                <a:gd name="connsiteX6" fmla="*/ 6350 w 3600450"/>
                <a:gd name="connsiteY6" fmla="*/ 305864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450" h="1397000">
                  <a:moveTo>
                    <a:pt x="6350" y="305864"/>
                  </a:moveTo>
                  <a:cubicBezTo>
                    <a:pt x="6350" y="136940"/>
                    <a:pt x="143290" y="0"/>
                    <a:pt x="312214" y="0"/>
                  </a:cubicBezTo>
                  <a:lnTo>
                    <a:pt x="3294586" y="0"/>
                  </a:lnTo>
                  <a:cubicBezTo>
                    <a:pt x="3463510" y="0"/>
                    <a:pt x="3600450" y="136940"/>
                    <a:pt x="3600450" y="305864"/>
                  </a:cubicBezTo>
                  <a:cubicBezTo>
                    <a:pt x="3598333" y="669576"/>
                    <a:pt x="3596217" y="1033288"/>
                    <a:pt x="3594100" y="1397000"/>
                  </a:cubicBezTo>
                  <a:lnTo>
                    <a:pt x="0" y="1384300"/>
                  </a:lnTo>
                  <a:cubicBezTo>
                    <a:pt x="2117" y="1024821"/>
                    <a:pt x="4233" y="665343"/>
                    <a:pt x="6350" y="3058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userDrawn="1">
              <p:custDataLst>
                <p:custData r:id="rId2"/>
              </p:custDataLst>
            </p:nvPr>
          </p:nvPicPr>
          <p:blipFill>
            <a:blip r:embed="rId7" cstate="print">
              <a:extLst>
                <a:ext uri="{28A0092B-C50C-407E-A947-70E740481C1C}">
                  <a14:useLocalDpi xmlns:a14="http://schemas.microsoft.com/office/drawing/2010/main" val="0"/>
                </a:ext>
              </a:extLst>
            </a:blip>
            <a:stretch>
              <a:fillRect/>
            </a:stretch>
          </p:blipFill>
          <p:spPr>
            <a:xfrm>
              <a:off x="9576921" y="9160670"/>
              <a:ext cx="1100605" cy="877045"/>
            </a:xfrm>
            <a:prstGeom prst="rect">
              <a:avLst/>
            </a:prstGeom>
          </p:spPr>
        </p:pic>
        <p:pic>
          <p:nvPicPr>
            <p:cNvPr id="6" name="Imagem 5"/>
            <p:cNvPicPr>
              <a:picLocks noChangeAspect="1"/>
            </p:cNvPicPr>
            <p:nvPr userDrawn="1">
              <p:custDataLst>
                <p:custData r:id="rId3"/>
              </p:custDataLst>
            </p:nvPr>
          </p:nvPicPr>
          <p:blipFill>
            <a:blip r:embed="rId8" cstate="print">
              <a:extLst>
                <a:ext uri="{28A0092B-C50C-407E-A947-70E740481C1C}">
                  <a14:useLocalDpi xmlns:a14="http://schemas.microsoft.com/office/drawing/2010/main" val="0"/>
                </a:ext>
              </a:extLst>
            </a:blip>
            <a:stretch>
              <a:fillRect/>
            </a:stretch>
          </p:blipFill>
          <p:spPr>
            <a:xfrm>
              <a:off x="7769906" y="9286597"/>
              <a:ext cx="1421719" cy="602845"/>
            </a:xfrm>
            <a:prstGeom prst="rect">
              <a:avLst/>
            </a:prstGeom>
          </p:spPr>
        </p:pic>
      </p:grpSp>
    </p:spTree>
    <p:extLst>
      <p:ext uri="{BB962C8B-B14F-4D97-AF65-F5344CB8AC3E}">
        <p14:creationId xmlns:p14="http://schemas.microsoft.com/office/powerpoint/2010/main" val="1122445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m Verde">
    <p:spTree>
      <p:nvGrpSpPr>
        <p:cNvPr id="1" name=""/>
        <p:cNvGrpSpPr/>
        <p:nvPr/>
      </p:nvGrpSpPr>
      <p:grpSpPr>
        <a:xfrm>
          <a:off x="0" y="0"/>
          <a:ext cx="0" cy="0"/>
          <a:chOff x="0" y="0"/>
          <a:chExt cx="0" cy="0"/>
        </a:xfrm>
      </p:grpSpPr>
      <p:pic>
        <p:nvPicPr>
          <p:cNvPr id="3" name="Imagem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ctrTitle"/>
          </p:nvPr>
        </p:nvSpPr>
        <p:spPr>
          <a:xfrm>
            <a:off x="2286000" y="4922882"/>
            <a:ext cx="13716000" cy="1135018"/>
          </a:xfrm>
          <a:prstGeom prst="rect">
            <a:avLst/>
          </a:prstGeom>
        </p:spPr>
        <p:txBody>
          <a:bodyPr anchor="t">
            <a:noAutofit/>
          </a:bodyPr>
          <a:lstStyle>
            <a:lvl1pPr algn="ctr">
              <a:lnSpc>
                <a:spcPts val="9200"/>
              </a:lnSpc>
              <a:defRPr sz="9400" cap="all" baseline="0">
                <a:solidFill>
                  <a:schemeClr val="bg1"/>
                </a:solidFill>
                <a:latin typeface="Calibri Bold" panose="020F0702030404030204" pitchFamily="34" charset="0"/>
                <a:cs typeface="Calibri Bold" panose="020F0702030404030204" pitchFamily="34" charset="0"/>
              </a:defRPr>
            </a:lvl1pPr>
          </a:lstStyle>
          <a:p>
            <a:endParaRPr lang="en-US" dirty="0"/>
          </a:p>
        </p:txBody>
      </p:sp>
      <p:pic>
        <p:nvPicPr>
          <p:cNvPr id="4" name="Imagem 3"/>
          <p:cNvPicPr>
            <a:picLocks noChangeAspect="1"/>
          </p:cNvPicPr>
          <p:nvPr userDrawn="1">
            <p:custDataLst>
              <p:custData r:id="rId1"/>
            </p:custDataLst>
          </p:nvPr>
        </p:nvPicPr>
        <p:blipFill>
          <a:blip r:embed="rId6">
            <a:extLst>
              <a:ext uri="{28A0092B-C50C-407E-A947-70E740481C1C}">
                <a14:useLocalDpi xmlns:a14="http://schemas.microsoft.com/office/drawing/2010/main" val="0"/>
              </a:ext>
            </a:extLst>
          </a:blip>
          <a:stretch>
            <a:fillRect/>
          </a:stretch>
        </p:blipFill>
        <p:spPr>
          <a:xfrm>
            <a:off x="4377399" y="735710"/>
            <a:ext cx="9533203" cy="2510410"/>
          </a:xfrm>
          <a:prstGeom prst="rect">
            <a:avLst/>
          </a:prstGeom>
        </p:spPr>
      </p:pic>
      <p:grpSp>
        <p:nvGrpSpPr>
          <p:cNvPr id="19" name="Agrupar 18"/>
          <p:cNvGrpSpPr/>
          <p:nvPr userDrawn="1"/>
        </p:nvGrpSpPr>
        <p:grpSpPr>
          <a:xfrm>
            <a:off x="7343775" y="8902699"/>
            <a:ext cx="3600450" cy="1397000"/>
            <a:chOff x="7353300" y="8902699"/>
            <a:chExt cx="3600450" cy="1397000"/>
          </a:xfrm>
        </p:grpSpPr>
        <p:sp>
          <p:nvSpPr>
            <p:cNvPr id="7" name="Retângulo Arredondado 6"/>
            <p:cNvSpPr/>
            <p:nvPr userDrawn="1"/>
          </p:nvSpPr>
          <p:spPr>
            <a:xfrm>
              <a:off x="7353300" y="8902699"/>
              <a:ext cx="3600450" cy="1397000"/>
            </a:xfrm>
            <a:custGeom>
              <a:avLst/>
              <a:gdLst>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305864 w 3594100"/>
                <a:gd name="connsiteY6" fmla="*/ 1835150 h 1835150"/>
                <a:gd name="connsiteX7" fmla="*/ 0 w 3594100"/>
                <a:gd name="connsiteY7" fmla="*/ 1529286 h 1835150"/>
                <a:gd name="connsiteX8" fmla="*/ 0 w 3594100"/>
                <a:gd name="connsiteY8" fmla="*/ 305864 h 1835150"/>
                <a:gd name="connsiteX0" fmla="*/ 0 w 3594100"/>
                <a:gd name="connsiteY0" fmla="*/ 305864 h 1835150"/>
                <a:gd name="connsiteX1" fmla="*/ 305864 w 3594100"/>
                <a:gd name="connsiteY1" fmla="*/ 0 h 1835150"/>
                <a:gd name="connsiteX2" fmla="*/ 3288236 w 3594100"/>
                <a:gd name="connsiteY2" fmla="*/ 0 h 1835150"/>
                <a:gd name="connsiteX3" fmla="*/ 3594100 w 3594100"/>
                <a:gd name="connsiteY3" fmla="*/ 305864 h 1835150"/>
                <a:gd name="connsiteX4" fmla="*/ 3594100 w 3594100"/>
                <a:gd name="connsiteY4" fmla="*/ 1529286 h 1835150"/>
                <a:gd name="connsiteX5" fmla="*/ 3288236 w 3594100"/>
                <a:gd name="connsiteY5" fmla="*/ 1835150 h 1835150"/>
                <a:gd name="connsiteX6" fmla="*/ 0 w 3594100"/>
                <a:gd name="connsiteY6" fmla="*/ 1529286 h 1835150"/>
                <a:gd name="connsiteX7" fmla="*/ 0 w 3594100"/>
                <a:gd name="connsiteY7" fmla="*/ 305864 h 1835150"/>
                <a:gd name="connsiteX0" fmla="*/ 0 w 3594100"/>
                <a:gd name="connsiteY0" fmla="*/ 305864 h 1682214"/>
                <a:gd name="connsiteX1" fmla="*/ 305864 w 3594100"/>
                <a:gd name="connsiteY1" fmla="*/ 0 h 1682214"/>
                <a:gd name="connsiteX2" fmla="*/ 3288236 w 3594100"/>
                <a:gd name="connsiteY2" fmla="*/ 0 h 1682214"/>
                <a:gd name="connsiteX3" fmla="*/ 3594100 w 3594100"/>
                <a:gd name="connsiteY3" fmla="*/ 305864 h 1682214"/>
                <a:gd name="connsiteX4" fmla="*/ 3594100 w 3594100"/>
                <a:gd name="connsiteY4" fmla="*/ 1529286 h 1682214"/>
                <a:gd name="connsiteX5" fmla="*/ 0 w 3594100"/>
                <a:gd name="connsiteY5" fmla="*/ 1529286 h 1682214"/>
                <a:gd name="connsiteX6" fmla="*/ 0 w 3594100"/>
                <a:gd name="connsiteY6" fmla="*/ 305864 h 1682214"/>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94100 w 3594100"/>
                <a:gd name="connsiteY4" fmla="*/ 1529286 h 1615968"/>
                <a:gd name="connsiteX5" fmla="*/ 0 w 3594100"/>
                <a:gd name="connsiteY5" fmla="*/ 1529286 h 1615968"/>
                <a:gd name="connsiteX6" fmla="*/ 0 w 3594100"/>
                <a:gd name="connsiteY6" fmla="*/ 305864 h 1615968"/>
                <a:gd name="connsiteX0" fmla="*/ 0 w 3594100"/>
                <a:gd name="connsiteY0" fmla="*/ 305864 h 1615968"/>
                <a:gd name="connsiteX1" fmla="*/ 305864 w 3594100"/>
                <a:gd name="connsiteY1" fmla="*/ 0 h 1615968"/>
                <a:gd name="connsiteX2" fmla="*/ 3288236 w 3594100"/>
                <a:gd name="connsiteY2" fmla="*/ 0 h 1615968"/>
                <a:gd name="connsiteX3" fmla="*/ 3594100 w 3594100"/>
                <a:gd name="connsiteY3" fmla="*/ 305864 h 1615968"/>
                <a:gd name="connsiteX4" fmla="*/ 3587750 w 3594100"/>
                <a:gd name="connsiteY4" fmla="*/ 1397000 h 1615968"/>
                <a:gd name="connsiteX5" fmla="*/ 3594100 w 3594100"/>
                <a:gd name="connsiteY5" fmla="*/ 1529286 h 1615968"/>
                <a:gd name="connsiteX6" fmla="*/ 0 w 3594100"/>
                <a:gd name="connsiteY6" fmla="*/ 1529286 h 1615968"/>
                <a:gd name="connsiteX7" fmla="*/ 0 w 3594100"/>
                <a:gd name="connsiteY7" fmla="*/ 305864 h 1615968"/>
                <a:gd name="connsiteX0" fmla="*/ 6350 w 3600450"/>
                <a:gd name="connsiteY0" fmla="*/ 305864 h 1615968"/>
                <a:gd name="connsiteX1" fmla="*/ 312214 w 3600450"/>
                <a:gd name="connsiteY1" fmla="*/ 0 h 1615968"/>
                <a:gd name="connsiteX2" fmla="*/ 3294586 w 3600450"/>
                <a:gd name="connsiteY2" fmla="*/ 0 h 1615968"/>
                <a:gd name="connsiteX3" fmla="*/ 3600450 w 3600450"/>
                <a:gd name="connsiteY3" fmla="*/ 305864 h 1615968"/>
                <a:gd name="connsiteX4" fmla="*/ 3594100 w 3600450"/>
                <a:gd name="connsiteY4" fmla="*/ 1397000 h 1615968"/>
                <a:gd name="connsiteX5" fmla="*/ 3600450 w 3600450"/>
                <a:gd name="connsiteY5" fmla="*/ 1529286 h 1615968"/>
                <a:gd name="connsiteX6" fmla="*/ 6350 w 3600450"/>
                <a:gd name="connsiteY6" fmla="*/ 1529286 h 1615968"/>
                <a:gd name="connsiteX7" fmla="*/ 0 w 3600450"/>
                <a:gd name="connsiteY7" fmla="*/ 1384300 h 1615968"/>
                <a:gd name="connsiteX8" fmla="*/ 6350 w 3600450"/>
                <a:gd name="connsiteY8" fmla="*/ 305864 h 1615968"/>
                <a:gd name="connsiteX0" fmla="*/ 6350 w 3600450"/>
                <a:gd name="connsiteY0" fmla="*/ 305864 h 1536255"/>
                <a:gd name="connsiteX1" fmla="*/ 312214 w 3600450"/>
                <a:gd name="connsiteY1" fmla="*/ 0 h 1536255"/>
                <a:gd name="connsiteX2" fmla="*/ 3294586 w 3600450"/>
                <a:gd name="connsiteY2" fmla="*/ 0 h 1536255"/>
                <a:gd name="connsiteX3" fmla="*/ 3600450 w 3600450"/>
                <a:gd name="connsiteY3" fmla="*/ 305864 h 1536255"/>
                <a:gd name="connsiteX4" fmla="*/ 3594100 w 3600450"/>
                <a:gd name="connsiteY4" fmla="*/ 1397000 h 1536255"/>
                <a:gd name="connsiteX5" fmla="*/ 3600450 w 3600450"/>
                <a:gd name="connsiteY5" fmla="*/ 1529286 h 1536255"/>
                <a:gd name="connsiteX6" fmla="*/ 0 w 3600450"/>
                <a:gd name="connsiteY6" fmla="*/ 1384300 h 1536255"/>
                <a:gd name="connsiteX7" fmla="*/ 6350 w 3600450"/>
                <a:gd name="connsiteY7" fmla="*/ 305864 h 1536255"/>
                <a:gd name="connsiteX0" fmla="*/ 6350 w 3600450"/>
                <a:gd name="connsiteY0" fmla="*/ 305864 h 1397000"/>
                <a:gd name="connsiteX1" fmla="*/ 312214 w 3600450"/>
                <a:gd name="connsiteY1" fmla="*/ 0 h 1397000"/>
                <a:gd name="connsiteX2" fmla="*/ 3294586 w 3600450"/>
                <a:gd name="connsiteY2" fmla="*/ 0 h 1397000"/>
                <a:gd name="connsiteX3" fmla="*/ 3600450 w 3600450"/>
                <a:gd name="connsiteY3" fmla="*/ 305864 h 1397000"/>
                <a:gd name="connsiteX4" fmla="*/ 3594100 w 3600450"/>
                <a:gd name="connsiteY4" fmla="*/ 1397000 h 1397000"/>
                <a:gd name="connsiteX5" fmla="*/ 0 w 3600450"/>
                <a:gd name="connsiteY5" fmla="*/ 1384300 h 1397000"/>
                <a:gd name="connsiteX6" fmla="*/ 6350 w 3600450"/>
                <a:gd name="connsiteY6" fmla="*/ 305864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450" h="1397000">
                  <a:moveTo>
                    <a:pt x="6350" y="305864"/>
                  </a:moveTo>
                  <a:cubicBezTo>
                    <a:pt x="6350" y="136940"/>
                    <a:pt x="143290" y="0"/>
                    <a:pt x="312214" y="0"/>
                  </a:cubicBezTo>
                  <a:lnTo>
                    <a:pt x="3294586" y="0"/>
                  </a:lnTo>
                  <a:cubicBezTo>
                    <a:pt x="3463510" y="0"/>
                    <a:pt x="3600450" y="136940"/>
                    <a:pt x="3600450" y="305864"/>
                  </a:cubicBezTo>
                  <a:cubicBezTo>
                    <a:pt x="3598333" y="669576"/>
                    <a:pt x="3596217" y="1033288"/>
                    <a:pt x="3594100" y="1397000"/>
                  </a:cubicBezTo>
                  <a:lnTo>
                    <a:pt x="0" y="1384300"/>
                  </a:lnTo>
                  <a:cubicBezTo>
                    <a:pt x="2117" y="1024821"/>
                    <a:pt x="4233" y="665343"/>
                    <a:pt x="6350" y="30586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p:cNvPicPr>
              <a:picLocks noChangeAspect="1"/>
            </p:cNvPicPr>
            <p:nvPr userDrawn="1">
              <p:custDataLst>
                <p:custData r:id="rId2"/>
              </p:custDataLst>
            </p:nvPr>
          </p:nvPicPr>
          <p:blipFill>
            <a:blip r:embed="rId7" cstate="print">
              <a:extLst>
                <a:ext uri="{28A0092B-C50C-407E-A947-70E740481C1C}">
                  <a14:useLocalDpi xmlns:a14="http://schemas.microsoft.com/office/drawing/2010/main" val="0"/>
                </a:ext>
              </a:extLst>
            </a:blip>
            <a:stretch>
              <a:fillRect/>
            </a:stretch>
          </p:blipFill>
          <p:spPr>
            <a:xfrm>
              <a:off x="9576921" y="9160670"/>
              <a:ext cx="1100605" cy="877045"/>
            </a:xfrm>
            <a:prstGeom prst="rect">
              <a:avLst/>
            </a:prstGeom>
          </p:spPr>
        </p:pic>
        <p:pic>
          <p:nvPicPr>
            <p:cNvPr id="6" name="Imagem 5"/>
            <p:cNvPicPr>
              <a:picLocks noChangeAspect="1"/>
            </p:cNvPicPr>
            <p:nvPr userDrawn="1">
              <p:custDataLst>
                <p:custData r:id="rId3"/>
              </p:custDataLst>
            </p:nvPr>
          </p:nvPicPr>
          <p:blipFill>
            <a:blip r:embed="rId8" cstate="print">
              <a:extLst>
                <a:ext uri="{28A0092B-C50C-407E-A947-70E740481C1C}">
                  <a14:useLocalDpi xmlns:a14="http://schemas.microsoft.com/office/drawing/2010/main" val="0"/>
                </a:ext>
              </a:extLst>
            </a:blip>
            <a:stretch>
              <a:fillRect/>
            </a:stretch>
          </p:blipFill>
          <p:spPr>
            <a:xfrm>
              <a:off x="7769906" y="9286597"/>
              <a:ext cx="1421719" cy="602845"/>
            </a:xfrm>
            <a:prstGeom prst="rect">
              <a:avLst/>
            </a:prstGeom>
          </p:spPr>
        </p:pic>
      </p:grpSp>
    </p:spTree>
    <p:extLst>
      <p:ext uri="{BB962C8B-B14F-4D97-AF65-F5344CB8AC3E}">
        <p14:creationId xmlns:p14="http://schemas.microsoft.com/office/powerpoint/2010/main" val="244135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m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20991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washington.santos@fiocruz.br" TargetMode="External"/><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12508" y="4573044"/>
            <a:ext cx="14682604" cy="1525982"/>
          </a:xfrm>
        </p:spPr>
        <p:txBody>
          <a:bodyPr/>
          <a:lstStyle/>
          <a:p>
            <a:r>
              <a:rPr lang="pt-BR" sz="6000" dirty="0"/>
              <a:t>NEFROPATOLOGIA: desafios atuais</a:t>
            </a:r>
          </a:p>
        </p:txBody>
      </p:sp>
      <p:sp>
        <p:nvSpPr>
          <p:cNvPr id="3" name="Espaço Reservado para Texto 2"/>
          <p:cNvSpPr>
            <a:spLocks noGrp="1"/>
          </p:cNvSpPr>
          <p:nvPr>
            <p:ph type="body" sz="quarter" idx="10"/>
          </p:nvPr>
        </p:nvSpPr>
        <p:spPr/>
        <p:txBody>
          <a:bodyPr/>
          <a:lstStyle/>
          <a:p>
            <a:r>
              <a:rPr lang="pt-BR" sz="3600" dirty="0" err="1">
                <a:solidFill>
                  <a:srgbClr val="00558B"/>
                </a:solidFill>
              </a:rPr>
              <a:t>Profa</a:t>
            </a:r>
            <a:r>
              <a:rPr lang="pt-BR" sz="3600" dirty="0">
                <a:solidFill>
                  <a:srgbClr val="00558B"/>
                </a:solidFill>
              </a:rPr>
              <a:t> </a:t>
            </a:r>
            <a:r>
              <a:rPr lang="pt-BR" sz="3600" dirty="0" err="1">
                <a:solidFill>
                  <a:srgbClr val="00558B"/>
                </a:solidFill>
              </a:rPr>
              <a:t>Dra</a:t>
            </a:r>
            <a:r>
              <a:rPr lang="pt-BR" sz="3600" dirty="0">
                <a:solidFill>
                  <a:srgbClr val="00558B"/>
                </a:solidFill>
              </a:rPr>
              <a:t> Denise Maria Avancini Costa Malheiros</a:t>
            </a:r>
          </a:p>
        </p:txBody>
      </p:sp>
      <p:sp>
        <p:nvSpPr>
          <p:cNvPr id="4" name="Espaço Reservado para Texto 3"/>
          <p:cNvSpPr>
            <a:spLocks noGrp="1"/>
          </p:cNvSpPr>
          <p:nvPr>
            <p:ph type="body" sz="quarter" idx="11"/>
          </p:nvPr>
        </p:nvSpPr>
        <p:spPr>
          <a:xfrm>
            <a:off x="1454047" y="8141912"/>
            <a:ext cx="10976955" cy="519113"/>
          </a:xfrm>
        </p:spPr>
        <p:txBody>
          <a:bodyPr>
            <a:noAutofit/>
          </a:bodyPr>
          <a:lstStyle/>
          <a:p>
            <a:r>
              <a:rPr lang="pt-BR" sz="3200" dirty="0">
                <a:solidFill>
                  <a:srgbClr val="00558B"/>
                </a:solidFill>
              </a:rPr>
              <a:t>Faculdade de Medicina da USP</a:t>
            </a:r>
          </a:p>
          <a:p>
            <a:r>
              <a:rPr lang="pt-BR" sz="3200" dirty="0">
                <a:solidFill>
                  <a:srgbClr val="00558B"/>
                </a:solidFill>
              </a:rPr>
              <a:t>Faculdade Israelita de Ciências da Saúde Albert Einstein</a:t>
            </a:r>
          </a:p>
          <a:p>
            <a:endParaRPr lang="pt-BR" dirty="0">
              <a:solidFill>
                <a:srgbClr val="00558B"/>
              </a:solidFill>
            </a:endParaRPr>
          </a:p>
          <a:p>
            <a:endParaRPr lang="pt-BR" dirty="0">
              <a:solidFill>
                <a:srgbClr val="00558B"/>
              </a:solidFill>
            </a:endParaRPr>
          </a:p>
        </p:txBody>
      </p:sp>
    </p:spTree>
    <p:extLst>
      <p:ext uri="{BB962C8B-B14F-4D97-AF65-F5344CB8AC3E}">
        <p14:creationId xmlns:p14="http://schemas.microsoft.com/office/powerpoint/2010/main" val="443634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D3DA557-5793-A0AA-09FE-D985467E7CC9}"/>
              </a:ext>
            </a:extLst>
          </p:cNvPr>
          <p:cNvSpPr txBox="1"/>
          <p:nvPr/>
        </p:nvSpPr>
        <p:spPr>
          <a:xfrm>
            <a:off x="0" y="0"/>
            <a:ext cx="18288000" cy="10287000"/>
          </a:xfrm>
          <a:prstGeom prst="rect">
            <a:avLst/>
          </a:prstGeom>
          <a:solidFill>
            <a:schemeClr val="bg1"/>
          </a:solidFill>
        </p:spPr>
        <p:txBody>
          <a:bodyPr wrap="square" rtlCol="0">
            <a:spAutoFit/>
          </a:bodyPr>
          <a:lstStyle/>
          <a:p>
            <a:endParaRPr lang="pt-BR" dirty="0"/>
          </a:p>
        </p:txBody>
      </p:sp>
      <p:pic>
        <p:nvPicPr>
          <p:cNvPr id="3" name="Imagem 2" descr="Linha do tempo&#10;&#10;Descrição gerada automaticamente">
            <a:extLst>
              <a:ext uri="{FF2B5EF4-FFF2-40B4-BE49-F238E27FC236}">
                <a16:creationId xmlns:a16="http://schemas.microsoft.com/office/drawing/2014/main" id="{25A63433-5909-CB08-0E7E-9415E77C7153}"/>
              </a:ext>
            </a:extLst>
          </p:cNvPr>
          <p:cNvPicPr>
            <a:picLocks noChangeAspect="1"/>
          </p:cNvPicPr>
          <p:nvPr/>
        </p:nvPicPr>
        <p:blipFill>
          <a:blip r:embed="rId2"/>
          <a:stretch>
            <a:fillRect/>
          </a:stretch>
        </p:blipFill>
        <p:spPr>
          <a:xfrm>
            <a:off x="2533650" y="745579"/>
            <a:ext cx="12852622" cy="7236876"/>
          </a:xfrm>
          <a:prstGeom prst="rect">
            <a:avLst/>
          </a:prstGeom>
        </p:spPr>
      </p:pic>
      <p:sp>
        <p:nvSpPr>
          <p:cNvPr id="4" name="CaixaDeTexto 3">
            <a:extLst>
              <a:ext uri="{FF2B5EF4-FFF2-40B4-BE49-F238E27FC236}">
                <a16:creationId xmlns:a16="http://schemas.microsoft.com/office/drawing/2014/main" id="{99A18403-68C6-63B1-EC93-D06BE3EDDF97}"/>
              </a:ext>
            </a:extLst>
          </p:cNvPr>
          <p:cNvSpPr txBox="1"/>
          <p:nvPr/>
        </p:nvSpPr>
        <p:spPr>
          <a:xfrm>
            <a:off x="2533650" y="8137592"/>
            <a:ext cx="9201150" cy="369332"/>
          </a:xfrm>
          <a:prstGeom prst="rect">
            <a:avLst/>
          </a:prstGeom>
          <a:noFill/>
        </p:spPr>
        <p:txBody>
          <a:bodyPr wrap="square">
            <a:spAutoFit/>
          </a:bodyPr>
          <a:lstStyle/>
          <a:p>
            <a:r>
              <a:rPr lang="pt-BR" sz="1800" dirty="0">
                <a:effectLst/>
                <a:latin typeface="TrebuchetMS" panose="020B0603020202020204" pitchFamily="34" charset="0"/>
              </a:rPr>
              <a:t>https://</a:t>
            </a:r>
            <a:r>
              <a:rPr lang="pt-BR" sz="1800" dirty="0" err="1">
                <a:effectLst/>
                <a:latin typeface="TrebuchetMS" panose="020B0603020202020204" pitchFamily="34" charset="0"/>
              </a:rPr>
              <a:t>pathospotter</a:t>
            </a:r>
            <a:r>
              <a:rPr lang="pt-BR" sz="1800" dirty="0">
                <a:effectLst/>
                <a:latin typeface="TrebuchetMS" panose="020B0603020202020204" pitchFamily="34" charset="0"/>
              </a:rPr>
              <a:t> .</a:t>
            </a:r>
            <a:r>
              <a:rPr lang="pt-BR" sz="1800" dirty="0" err="1">
                <a:effectLst/>
                <a:latin typeface="TrebuchetMS" panose="020B0603020202020204" pitchFamily="34" charset="0"/>
              </a:rPr>
              <a:t>bahia.fiocruz.br</a:t>
            </a:r>
            <a:r>
              <a:rPr lang="pt-BR" sz="1800" dirty="0">
                <a:effectLst/>
                <a:latin typeface="TrebuchetMS" panose="020B0603020202020204" pitchFamily="34" charset="0"/>
              </a:rPr>
              <a:t>/</a:t>
            </a:r>
            <a:r>
              <a:rPr lang="pt-BR" sz="1800" dirty="0" err="1">
                <a:effectLst/>
                <a:latin typeface="TrebuchetMS" panose="020B0603020202020204" pitchFamily="34" charset="0"/>
              </a:rPr>
              <a:t>publications</a:t>
            </a:r>
            <a:r>
              <a:rPr lang="pt-BR" sz="1800" dirty="0">
                <a:effectLst/>
                <a:latin typeface="TrebuchetMS" panose="020B0603020202020204" pitchFamily="34" charset="0"/>
              </a:rPr>
              <a:t> </a:t>
            </a:r>
            <a:endParaRPr lang="pt-BR" dirty="0"/>
          </a:p>
        </p:txBody>
      </p:sp>
      <p:sp>
        <p:nvSpPr>
          <p:cNvPr id="5" name="CaixaDeTexto 4">
            <a:extLst>
              <a:ext uri="{FF2B5EF4-FFF2-40B4-BE49-F238E27FC236}">
                <a16:creationId xmlns:a16="http://schemas.microsoft.com/office/drawing/2014/main" id="{0A7EAAC9-5936-738A-EBAA-2CB2E1F5E756}"/>
              </a:ext>
            </a:extLst>
          </p:cNvPr>
          <p:cNvSpPr txBox="1"/>
          <p:nvPr/>
        </p:nvSpPr>
        <p:spPr>
          <a:xfrm>
            <a:off x="9913316" y="8002010"/>
            <a:ext cx="5612434" cy="1200329"/>
          </a:xfrm>
          <a:prstGeom prst="rect">
            <a:avLst/>
          </a:prstGeom>
          <a:noFill/>
        </p:spPr>
        <p:txBody>
          <a:bodyPr wrap="none" rtlCol="0">
            <a:spAutoFit/>
          </a:bodyPr>
          <a:lstStyle/>
          <a:p>
            <a:r>
              <a:rPr lang="pt-BR" sz="1800" dirty="0">
                <a:effectLst/>
                <a:latin typeface="Calibri" panose="020F0502020204030204" pitchFamily="34" charset="0"/>
              </a:rPr>
              <a:t>Washington LC dos-Santos, </a:t>
            </a:r>
            <a:r>
              <a:rPr lang="pt-BR" sz="1800" dirty="0">
                <a:solidFill>
                  <a:srgbClr val="0260BF"/>
                </a:solidFill>
                <a:effectLst/>
                <a:latin typeface="Calibri" panose="020F0502020204030204" pitchFamily="34" charset="0"/>
                <a:hlinkClick r:id="rId3"/>
              </a:rPr>
              <a:t>washington.santos@fiocruz.br</a:t>
            </a:r>
            <a:endParaRPr lang="pt-BR" dirty="0">
              <a:solidFill>
                <a:srgbClr val="0260BF"/>
              </a:solidFill>
              <a:latin typeface="Calibri" panose="020F0502020204030204" pitchFamily="34" charset="0"/>
            </a:endParaRPr>
          </a:p>
          <a:p>
            <a:r>
              <a:rPr lang="pt-BR" sz="1800" dirty="0" err="1">
                <a:effectLst/>
                <a:latin typeface="Calibri" panose="020F0502020204030204" pitchFamily="34" charset="0"/>
              </a:rPr>
              <a:t>Angelo</a:t>
            </a:r>
            <a:r>
              <a:rPr lang="pt-BR" sz="1800" dirty="0">
                <a:effectLst/>
                <a:latin typeface="Calibri" panose="020F0502020204030204" pitchFamily="34" charset="0"/>
              </a:rPr>
              <a:t> </a:t>
            </a:r>
            <a:r>
              <a:rPr lang="pt-BR" sz="1800" dirty="0" err="1">
                <a:effectLst/>
                <a:latin typeface="Calibri" panose="020F0502020204030204" pitchFamily="34" charset="0"/>
              </a:rPr>
              <a:t>Amancio</a:t>
            </a:r>
            <a:r>
              <a:rPr lang="pt-BR" sz="1800" dirty="0">
                <a:effectLst/>
                <a:latin typeface="Calibri" panose="020F0502020204030204" pitchFamily="34" charset="0"/>
              </a:rPr>
              <a:t> Duarte, </a:t>
            </a:r>
            <a:r>
              <a:rPr lang="pt-BR" sz="1800" dirty="0" err="1">
                <a:solidFill>
                  <a:srgbClr val="0260BF"/>
                </a:solidFill>
                <a:effectLst/>
                <a:latin typeface="Calibri" panose="020F0502020204030204" pitchFamily="34" charset="0"/>
              </a:rPr>
              <a:t>angeloduarte@uefs.br</a:t>
            </a:r>
            <a:br>
              <a:rPr lang="pt-BR" sz="1800" dirty="0">
                <a:solidFill>
                  <a:srgbClr val="0260BF"/>
                </a:solidFill>
                <a:effectLst/>
                <a:latin typeface="Calibri" panose="020F0502020204030204" pitchFamily="34" charset="0"/>
              </a:rPr>
            </a:br>
            <a:r>
              <a:rPr lang="pt-BR" sz="1800" dirty="0">
                <a:effectLst/>
                <a:latin typeface="Calibri" panose="020F0502020204030204" pitchFamily="34" charset="0"/>
              </a:rPr>
              <a:t>Luciano </a:t>
            </a:r>
            <a:r>
              <a:rPr lang="pt-BR" sz="1800" dirty="0" err="1">
                <a:effectLst/>
                <a:latin typeface="Calibri" panose="020F0502020204030204" pitchFamily="34" charset="0"/>
              </a:rPr>
              <a:t>Rebouças</a:t>
            </a:r>
            <a:r>
              <a:rPr lang="pt-BR" sz="1800" dirty="0">
                <a:effectLst/>
                <a:latin typeface="Calibri" panose="020F0502020204030204" pitchFamily="34" charset="0"/>
              </a:rPr>
              <a:t> Oliveira, </a:t>
            </a:r>
            <a:r>
              <a:rPr lang="pt-BR" sz="1800" dirty="0" err="1">
                <a:solidFill>
                  <a:srgbClr val="0260BF"/>
                </a:solidFill>
                <a:effectLst/>
                <a:latin typeface="Calibri" panose="020F0502020204030204" pitchFamily="34" charset="0"/>
              </a:rPr>
              <a:t>lrebouca@uDa.br</a:t>
            </a:r>
            <a:r>
              <a:rPr lang="pt-BR" sz="1800" dirty="0">
                <a:solidFill>
                  <a:srgbClr val="0260BF"/>
                </a:solidFill>
                <a:effectLst/>
                <a:latin typeface="Calibri" panose="020F0502020204030204" pitchFamily="34" charset="0"/>
              </a:rPr>
              <a:t> </a:t>
            </a:r>
            <a:endParaRPr lang="pt-BR" dirty="0"/>
          </a:p>
          <a:p>
            <a:endParaRPr lang="pt-BR" dirty="0"/>
          </a:p>
        </p:txBody>
      </p:sp>
    </p:spTree>
    <p:extLst>
      <p:ext uri="{BB962C8B-B14F-4D97-AF65-F5344CB8AC3E}">
        <p14:creationId xmlns:p14="http://schemas.microsoft.com/office/powerpoint/2010/main" val="50917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Ícone&#10;&#10;Descrição gerada automaticamente">
            <a:extLst>
              <a:ext uri="{FF2B5EF4-FFF2-40B4-BE49-F238E27FC236}">
                <a16:creationId xmlns:a16="http://schemas.microsoft.com/office/drawing/2014/main" id="{3306B1DA-0AC1-746A-EBB2-65EE20CB4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4275" y="4313396"/>
            <a:ext cx="7772400" cy="1064140"/>
          </a:xfrm>
          <a:prstGeom prst="rect">
            <a:avLst/>
          </a:prstGeom>
        </p:spPr>
      </p:pic>
      <p:sp>
        <p:nvSpPr>
          <p:cNvPr id="10" name="CaixaDeTexto 9">
            <a:extLst>
              <a:ext uri="{FF2B5EF4-FFF2-40B4-BE49-F238E27FC236}">
                <a16:creationId xmlns:a16="http://schemas.microsoft.com/office/drawing/2014/main" id="{E453575C-A61A-A51A-34A8-B88CF524D8D3}"/>
              </a:ext>
            </a:extLst>
          </p:cNvPr>
          <p:cNvSpPr txBox="1"/>
          <p:nvPr/>
        </p:nvSpPr>
        <p:spPr>
          <a:xfrm>
            <a:off x="1352925" y="2034053"/>
            <a:ext cx="8399928" cy="1569660"/>
          </a:xfrm>
          <a:prstGeom prst="rect">
            <a:avLst/>
          </a:prstGeom>
          <a:noFill/>
        </p:spPr>
        <p:txBody>
          <a:bodyPr wrap="none" rtlCol="0">
            <a:spAutoFit/>
          </a:bodyPr>
          <a:lstStyle/>
          <a:p>
            <a:r>
              <a:rPr lang="pt-BR" sz="3200" dirty="0">
                <a:solidFill>
                  <a:srgbClr val="227559"/>
                </a:solidFill>
              </a:rPr>
              <a:t>Formação de novos </a:t>
            </a:r>
            <a:r>
              <a:rPr lang="pt-BR" sz="3200" dirty="0" err="1">
                <a:solidFill>
                  <a:srgbClr val="227559"/>
                </a:solidFill>
              </a:rPr>
              <a:t>nefropatologistas</a:t>
            </a:r>
            <a:r>
              <a:rPr lang="pt-BR" sz="3200" dirty="0">
                <a:solidFill>
                  <a:srgbClr val="227559"/>
                </a:solidFill>
              </a:rPr>
              <a:t>.</a:t>
            </a:r>
          </a:p>
          <a:p>
            <a:r>
              <a:rPr lang="pt-BR" sz="3200" dirty="0">
                <a:solidFill>
                  <a:srgbClr val="227559"/>
                </a:solidFill>
              </a:rPr>
              <a:t>Treinamento nas novas ferramentas diagnósticas.</a:t>
            </a:r>
          </a:p>
          <a:p>
            <a:r>
              <a:rPr lang="pt-BR" sz="3200" dirty="0">
                <a:solidFill>
                  <a:srgbClr val="227559"/>
                </a:solidFill>
              </a:rPr>
              <a:t>                              </a:t>
            </a:r>
          </a:p>
        </p:txBody>
      </p:sp>
      <p:pic>
        <p:nvPicPr>
          <p:cNvPr id="14" name="Imagem 13" descr="Uma imagem contendo Texto&#10;&#10;Descrição gerada automaticamente">
            <a:extLst>
              <a:ext uri="{FF2B5EF4-FFF2-40B4-BE49-F238E27FC236}">
                <a16:creationId xmlns:a16="http://schemas.microsoft.com/office/drawing/2014/main" id="{EA596D47-E61F-23A3-905D-83DB001BDF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889" y="5763369"/>
            <a:ext cx="4997476" cy="2819495"/>
          </a:xfrm>
          <a:prstGeom prst="rect">
            <a:avLst/>
          </a:prstGeom>
        </p:spPr>
      </p:pic>
    </p:spTree>
    <p:extLst>
      <p:ext uri="{BB962C8B-B14F-4D97-AF65-F5344CB8AC3E}">
        <p14:creationId xmlns:p14="http://schemas.microsoft.com/office/powerpoint/2010/main" val="1595583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Texto&#10;&#10;Descrição gerada automaticamente">
            <a:extLst>
              <a:ext uri="{FF2B5EF4-FFF2-40B4-BE49-F238E27FC236}">
                <a16:creationId xmlns:a16="http://schemas.microsoft.com/office/drawing/2014/main" id="{D00878F8-F76A-082A-C892-9117905FA4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7950" y="4521200"/>
            <a:ext cx="7772400" cy="2006168"/>
          </a:xfrm>
          <a:prstGeom prst="rect">
            <a:avLst/>
          </a:prstGeom>
        </p:spPr>
      </p:pic>
      <p:pic>
        <p:nvPicPr>
          <p:cNvPr id="9" name="Imagem 8">
            <a:extLst>
              <a:ext uri="{FF2B5EF4-FFF2-40B4-BE49-F238E27FC236}">
                <a16:creationId xmlns:a16="http://schemas.microsoft.com/office/drawing/2014/main" id="{A205621A-6E4E-7AE4-048F-CD78948B1E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950" y="6737350"/>
            <a:ext cx="3606800" cy="482600"/>
          </a:xfrm>
          <a:prstGeom prst="rect">
            <a:avLst/>
          </a:prstGeom>
        </p:spPr>
      </p:pic>
      <p:pic>
        <p:nvPicPr>
          <p:cNvPr id="10" name="Imagem 9">
            <a:extLst>
              <a:ext uri="{FF2B5EF4-FFF2-40B4-BE49-F238E27FC236}">
                <a16:creationId xmlns:a16="http://schemas.microsoft.com/office/drawing/2014/main" id="{8F4438E8-CB95-3E27-BBED-BF151E9AB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150" y="6648450"/>
            <a:ext cx="1905000" cy="571500"/>
          </a:xfrm>
          <a:prstGeom prst="rect">
            <a:avLst/>
          </a:prstGeom>
        </p:spPr>
      </p:pic>
      <p:sp>
        <p:nvSpPr>
          <p:cNvPr id="11" name="CaixaDeTexto 10">
            <a:extLst>
              <a:ext uri="{FF2B5EF4-FFF2-40B4-BE49-F238E27FC236}">
                <a16:creationId xmlns:a16="http://schemas.microsoft.com/office/drawing/2014/main" id="{1CE4F325-52F9-CBE2-188F-6B3FD8993B34}"/>
              </a:ext>
            </a:extLst>
          </p:cNvPr>
          <p:cNvSpPr txBox="1"/>
          <p:nvPr/>
        </p:nvSpPr>
        <p:spPr>
          <a:xfrm>
            <a:off x="1352925" y="2034053"/>
            <a:ext cx="8399928" cy="1569660"/>
          </a:xfrm>
          <a:prstGeom prst="rect">
            <a:avLst/>
          </a:prstGeom>
          <a:noFill/>
        </p:spPr>
        <p:txBody>
          <a:bodyPr wrap="none" rtlCol="0">
            <a:spAutoFit/>
          </a:bodyPr>
          <a:lstStyle/>
          <a:p>
            <a:r>
              <a:rPr lang="pt-BR" sz="3200" dirty="0">
                <a:solidFill>
                  <a:srgbClr val="227559"/>
                </a:solidFill>
              </a:rPr>
              <a:t>Formação de novos </a:t>
            </a:r>
            <a:r>
              <a:rPr lang="pt-BR" sz="3200" dirty="0" err="1">
                <a:solidFill>
                  <a:srgbClr val="227559"/>
                </a:solidFill>
              </a:rPr>
              <a:t>nefropatologistas</a:t>
            </a:r>
            <a:r>
              <a:rPr lang="pt-BR" sz="3200" dirty="0">
                <a:solidFill>
                  <a:srgbClr val="227559"/>
                </a:solidFill>
              </a:rPr>
              <a:t>.</a:t>
            </a:r>
          </a:p>
          <a:p>
            <a:r>
              <a:rPr lang="pt-BR" sz="3200" dirty="0">
                <a:solidFill>
                  <a:srgbClr val="227559"/>
                </a:solidFill>
              </a:rPr>
              <a:t>Treinamento nas novas ferramentas diagnósticas.</a:t>
            </a:r>
          </a:p>
          <a:p>
            <a:r>
              <a:rPr lang="pt-BR" sz="3200" dirty="0">
                <a:solidFill>
                  <a:srgbClr val="227559"/>
                </a:solidFill>
              </a:rPr>
              <a:t>                              </a:t>
            </a:r>
          </a:p>
        </p:txBody>
      </p:sp>
    </p:spTree>
    <p:extLst>
      <p:ext uri="{BB962C8B-B14F-4D97-AF65-F5344CB8AC3E}">
        <p14:creationId xmlns:p14="http://schemas.microsoft.com/office/powerpoint/2010/main" val="223831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DA7B5C6-BFA7-0190-0F8D-9B11CEE91986}"/>
              </a:ext>
            </a:extLst>
          </p:cNvPr>
          <p:cNvSpPr txBox="1"/>
          <p:nvPr/>
        </p:nvSpPr>
        <p:spPr>
          <a:xfrm>
            <a:off x="3917608" y="2747655"/>
            <a:ext cx="11190966" cy="707886"/>
          </a:xfrm>
          <a:prstGeom prst="rect">
            <a:avLst/>
          </a:prstGeom>
          <a:noFill/>
        </p:spPr>
        <p:txBody>
          <a:bodyPr wrap="square" rtlCol="0">
            <a:spAutoFit/>
          </a:bodyPr>
          <a:lstStyle/>
          <a:p>
            <a:r>
              <a:rPr lang="pt-BR" sz="4000" dirty="0">
                <a:solidFill>
                  <a:srgbClr val="00558B"/>
                </a:solidFill>
              </a:rPr>
              <a:t>“</a:t>
            </a:r>
            <a:r>
              <a:rPr lang="pt-BR" sz="4000" i="1" dirty="0">
                <a:solidFill>
                  <a:srgbClr val="00558B"/>
                </a:solidFill>
              </a:rPr>
              <a:t>Deus nos livre de viver em épocas interessantes!”</a:t>
            </a:r>
          </a:p>
        </p:txBody>
      </p:sp>
      <p:sp>
        <p:nvSpPr>
          <p:cNvPr id="3" name="CaixaDeTexto 2">
            <a:extLst>
              <a:ext uri="{FF2B5EF4-FFF2-40B4-BE49-F238E27FC236}">
                <a16:creationId xmlns:a16="http://schemas.microsoft.com/office/drawing/2014/main" id="{AA7F2FC5-0EAC-32DA-0E5A-3BDD693D7A95}"/>
              </a:ext>
            </a:extLst>
          </p:cNvPr>
          <p:cNvSpPr txBox="1"/>
          <p:nvPr/>
        </p:nvSpPr>
        <p:spPr>
          <a:xfrm>
            <a:off x="11574018" y="4015593"/>
            <a:ext cx="4069256" cy="707886"/>
          </a:xfrm>
          <a:prstGeom prst="rect">
            <a:avLst/>
          </a:prstGeom>
          <a:noFill/>
        </p:spPr>
        <p:txBody>
          <a:bodyPr wrap="none" rtlCol="0">
            <a:spAutoFit/>
          </a:bodyPr>
          <a:lstStyle/>
          <a:p>
            <a:r>
              <a:rPr lang="pt-BR" sz="4000" dirty="0">
                <a:solidFill>
                  <a:srgbClr val="00558B"/>
                </a:solidFill>
              </a:rPr>
              <a:t>...mas vale a pena!</a:t>
            </a:r>
          </a:p>
        </p:txBody>
      </p:sp>
      <p:sp>
        <p:nvSpPr>
          <p:cNvPr id="4" name="CaixaDeTexto 3">
            <a:extLst>
              <a:ext uri="{FF2B5EF4-FFF2-40B4-BE49-F238E27FC236}">
                <a16:creationId xmlns:a16="http://schemas.microsoft.com/office/drawing/2014/main" id="{6E366136-8C58-1E53-6314-D46712EA9D01}"/>
              </a:ext>
            </a:extLst>
          </p:cNvPr>
          <p:cNvSpPr txBox="1"/>
          <p:nvPr/>
        </p:nvSpPr>
        <p:spPr>
          <a:xfrm>
            <a:off x="6543320" y="9220200"/>
            <a:ext cx="5201360" cy="523220"/>
          </a:xfrm>
          <a:prstGeom prst="rect">
            <a:avLst/>
          </a:prstGeom>
          <a:noFill/>
        </p:spPr>
        <p:txBody>
          <a:bodyPr wrap="none" rtlCol="0">
            <a:spAutoFit/>
          </a:bodyPr>
          <a:lstStyle/>
          <a:p>
            <a:r>
              <a:rPr lang="pt-BR" sz="2800" dirty="0" err="1">
                <a:solidFill>
                  <a:srgbClr val="00558B"/>
                </a:solidFill>
              </a:rPr>
              <a:t>denise.mac.malheiros@gmail.com</a:t>
            </a:r>
            <a:endParaRPr lang="pt-BR" sz="2800" dirty="0">
              <a:solidFill>
                <a:srgbClr val="00558B"/>
              </a:solidFill>
            </a:endParaRPr>
          </a:p>
        </p:txBody>
      </p:sp>
      <p:sp>
        <p:nvSpPr>
          <p:cNvPr id="5" name="CaixaDeTexto 4">
            <a:extLst>
              <a:ext uri="{FF2B5EF4-FFF2-40B4-BE49-F238E27FC236}">
                <a16:creationId xmlns:a16="http://schemas.microsoft.com/office/drawing/2014/main" id="{093B9C84-3303-B9E4-2427-E85EC2AB667C}"/>
              </a:ext>
            </a:extLst>
          </p:cNvPr>
          <p:cNvSpPr txBox="1"/>
          <p:nvPr/>
        </p:nvSpPr>
        <p:spPr>
          <a:xfrm>
            <a:off x="6948128" y="6325508"/>
            <a:ext cx="3760966" cy="1200329"/>
          </a:xfrm>
          <a:prstGeom prst="rect">
            <a:avLst/>
          </a:prstGeom>
          <a:noFill/>
        </p:spPr>
        <p:txBody>
          <a:bodyPr wrap="none" rtlCol="0">
            <a:spAutoFit/>
          </a:bodyPr>
          <a:lstStyle/>
          <a:p>
            <a:pPr algn="ctr"/>
            <a:r>
              <a:rPr lang="pt-BR" sz="3600" dirty="0">
                <a:solidFill>
                  <a:srgbClr val="00558B"/>
                </a:solidFill>
              </a:rPr>
              <a:t>Obrigada.</a:t>
            </a:r>
          </a:p>
          <a:p>
            <a:pPr algn="ctr"/>
            <a:r>
              <a:rPr lang="pt-BR" sz="3600" dirty="0">
                <a:solidFill>
                  <a:srgbClr val="00558B"/>
                </a:solidFill>
              </a:rPr>
              <a:t>Uma ótima sessão!</a:t>
            </a:r>
          </a:p>
        </p:txBody>
      </p:sp>
    </p:spTree>
    <p:extLst>
      <p:ext uri="{BB962C8B-B14F-4D97-AF65-F5344CB8AC3E}">
        <p14:creationId xmlns:p14="http://schemas.microsoft.com/office/powerpoint/2010/main" val="4192023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0325" y="525593"/>
            <a:ext cx="16287350" cy="1216131"/>
          </a:xfrm>
        </p:spPr>
        <p:txBody>
          <a:bodyPr/>
          <a:lstStyle/>
          <a:p>
            <a:r>
              <a:rPr lang="pt-BR" dirty="0"/>
              <a:t>Declaração de Conflito de Interesse</a:t>
            </a:r>
          </a:p>
        </p:txBody>
      </p:sp>
      <p:sp>
        <p:nvSpPr>
          <p:cNvPr id="3" name="Espaço Reservado para Texto 2"/>
          <p:cNvSpPr>
            <a:spLocks noGrp="1"/>
          </p:cNvSpPr>
          <p:nvPr>
            <p:ph type="body" sz="quarter" idx="10"/>
          </p:nvPr>
        </p:nvSpPr>
        <p:spPr>
          <a:xfrm>
            <a:off x="1000325" y="3875323"/>
            <a:ext cx="16287750" cy="4926269"/>
          </a:xfrm>
        </p:spPr>
        <p:txBody>
          <a:bodyPr/>
          <a:lstStyle/>
          <a:p>
            <a:r>
              <a:rPr lang="pt-BR" dirty="0" err="1"/>
              <a:t>Dra</a:t>
            </a:r>
            <a:r>
              <a:rPr lang="pt-BR" dirty="0"/>
              <a:t> Denise Maria Avancini Costa Malheiros afirma não ter conflito de interesse a declarar</a:t>
            </a:r>
          </a:p>
          <a:p>
            <a:pPr>
              <a:lnSpc>
                <a:spcPts val="4000"/>
              </a:lnSpc>
            </a:pPr>
            <a:endParaRPr lang="pt-BR" sz="3000" dirty="0"/>
          </a:p>
          <a:p>
            <a:pPr>
              <a:lnSpc>
                <a:spcPts val="4000"/>
              </a:lnSpc>
            </a:pPr>
            <a:r>
              <a:rPr lang="pt-BR" sz="2600" dirty="0"/>
              <a:t>Exigência da RDC Nº 96/08 da ANVISA</a:t>
            </a:r>
          </a:p>
          <a:p>
            <a:endParaRPr lang="pt-BR" dirty="0"/>
          </a:p>
        </p:txBody>
      </p:sp>
    </p:spTree>
    <p:extLst>
      <p:ext uri="{BB962C8B-B14F-4D97-AF65-F5344CB8AC3E}">
        <p14:creationId xmlns:p14="http://schemas.microsoft.com/office/powerpoint/2010/main" val="22904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Foto de pessoas&#10;&#10;Descrição gerada automaticamente com confiança baixa">
            <a:extLst>
              <a:ext uri="{FF2B5EF4-FFF2-40B4-BE49-F238E27FC236}">
                <a16:creationId xmlns:a16="http://schemas.microsoft.com/office/drawing/2014/main" id="{1D1A44F6-5AAB-1C33-B079-B1FDF35C1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9505" y="3556260"/>
            <a:ext cx="7388072" cy="4037667"/>
          </a:xfrm>
          <a:prstGeom prst="rect">
            <a:avLst/>
          </a:prstGeom>
        </p:spPr>
      </p:pic>
      <p:sp>
        <p:nvSpPr>
          <p:cNvPr id="10" name="CaixaDeTexto 9">
            <a:extLst>
              <a:ext uri="{FF2B5EF4-FFF2-40B4-BE49-F238E27FC236}">
                <a16:creationId xmlns:a16="http://schemas.microsoft.com/office/drawing/2014/main" id="{58C5AD04-9FD3-944B-C69E-7BA2A26C6038}"/>
              </a:ext>
            </a:extLst>
          </p:cNvPr>
          <p:cNvSpPr txBox="1"/>
          <p:nvPr/>
        </p:nvSpPr>
        <p:spPr>
          <a:xfrm>
            <a:off x="6218256" y="2408103"/>
            <a:ext cx="4890570" cy="707886"/>
          </a:xfrm>
          <a:prstGeom prst="rect">
            <a:avLst/>
          </a:prstGeom>
          <a:noFill/>
        </p:spPr>
        <p:txBody>
          <a:bodyPr wrap="none" rtlCol="0">
            <a:spAutoFit/>
          </a:bodyPr>
          <a:lstStyle/>
          <a:p>
            <a:r>
              <a:rPr lang="pt-BR" sz="4000" dirty="0">
                <a:solidFill>
                  <a:srgbClr val="227559"/>
                </a:solidFill>
              </a:rPr>
              <a:t>Inovação e integração!</a:t>
            </a:r>
          </a:p>
        </p:txBody>
      </p:sp>
    </p:spTree>
    <p:extLst>
      <p:ext uri="{BB962C8B-B14F-4D97-AF65-F5344CB8AC3E}">
        <p14:creationId xmlns:p14="http://schemas.microsoft.com/office/powerpoint/2010/main" val="137282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Linha do tempo&#10;&#10;Descrição gerada automaticamente com confiança média">
            <a:extLst>
              <a:ext uri="{FF2B5EF4-FFF2-40B4-BE49-F238E27FC236}">
                <a16:creationId xmlns:a16="http://schemas.microsoft.com/office/drawing/2014/main" id="{802FF9B8-74BF-13B9-490B-FB88771EF6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82" y="3363028"/>
            <a:ext cx="17545930" cy="3560943"/>
          </a:xfrm>
          <a:prstGeom prst="rect">
            <a:avLst/>
          </a:prstGeom>
        </p:spPr>
      </p:pic>
      <p:sp>
        <p:nvSpPr>
          <p:cNvPr id="3" name="CaixaDeTexto 2">
            <a:extLst>
              <a:ext uri="{FF2B5EF4-FFF2-40B4-BE49-F238E27FC236}">
                <a16:creationId xmlns:a16="http://schemas.microsoft.com/office/drawing/2014/main" id="{F619915D-06C1-5340-BA8D-34B905772D94}"/>
              </a:ext>
            </a:extLst>
          </p:cNvPr>
          <p:cNvSpPr txBox="1"/>
          <p:nvPr/>
        </p:nvSpPr>
        <p:spPr>
          <a:xfrm>
            <a:off x="216982" y="2471579"/>
            <a:ext cx="6544292" cy="523220"/>
          </a:xfrm>
          <a:prstGeom prst="rect">
            <a:avLst/>
          </a:prstGeom>
          <a:noFill/>
        </p:spPr>
        <p:txBody>
          <a:bodyPr wrap="none" rtlCol="0">
            <a:spAutoFit/>
          </a:bodyPr>
          <a:lstStyle/>
          <a:p>
            <a:r>
              <a:rPr lang="pt-BR" sz="2800" dirty="0">
                <a:solidFill>
                  <a:srgbClr val="227559"/>
                </a:solidFill>
              </a:rPr>
              <a:t>Alguns marcos históricos na Patologia Renal</a:t>
            </a:r>
          </a:p>
        </p:txBody>
      </p:sp>
    </p:spTree>
    <p:extLst>
      <p:ext uri="{BB962C8B-B14F-4D97-AF65-F5344CB8AC3E}">
        <p14:creationId xmlns:p14="http://schemas.microsoft.com/office/powerpoint/2010/main" val="1351373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utoShape 2" descr="An illustration of a pathologist having difficulty making a diagnosis. The pathologist is sitting at a desk with a computer, looking intrigued. The setting is a medical laboratory with various equipment and tissue samples around. The computer screen shows complex data and ambiguous results, highlighting the challenge of the diagnosis. The background should predominantly feature shades of green and dark blue to convey a clinical and focused atmosphere. The overall scene should reflect curiosity and analytical thinking involved in the diagnostic process, without any text or speech bubbles.">
            <a:extLst>
              <a:ext uri="{FF2B5EF4-FFF2-40B4-BE49-F238E27FC236}">
                <a16:creationId xmlns:a16="http://schemas.microsoft.com/office/drawing/2014/main" id="{1848D6C5-067F-3682-8E26-08616072D77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CaixaDeTexto 22">
            <a:extLst>
              <a:ext uri="{FF2B5EF4-FFF2-40B4-BE49-F238E27FC236}">
                <a16:creationId xmlns:a16="http://schemas.microsoft.com/office/drawing/2014/main" id="{DAF38E4A-3FDA-CCF3-08CE-3163CF482E2F}"/>
              </a:ext>
            </a:extLst>
          </p:cNvPr>
          <p:cNvSpPr txBox="1"/>
          <p:nvPr/>
        </p:nvSpPr>
        <p:spPr>
          <a:xfrm>
            <a:off x="14038729" y="1541929"/>
            <a:ext cx="184731" cy="369332"/>
          </a:xfrm>
          <a:prstGeom prst="rect">
            <a:avLst/>
          </a:prstGeom>
          <a:noFill/>
        </p:spPr>
        <p:txBody>
          <a:bodyPr wrap="none" rtlCol="0">
            <a:spAutoFit/>
          </a:bodyPr>
          <a:lstStyle/>
          <a:p>
            <a:endParaRPr lang="pt-BR" dirty="0"/>
          </a:p>
        </p:txBody>
      </p:sp>
      <p:sp>
        <p:nvSpPr>
          <p:cNvPr id="3" name="CaixaDeTexto 2">
            <a:extLst>
              <a:ext uri="{FF2B5EF4-FFF2-40B4-BE49-F238E27FC236}">
                <a16:creationId xmlns:a16="http://schemas.microsoft.com/office/drawing/2014/main" id="{538A7509-63FE-6C1F-9591-37EDD8466E2B}"/>
              </a:ext>
            </a:extLst>
          </p:cNvPr>
          <p:cNvSpPr txBox="1"/>
          <p:nvPr/>
        </p:nvSpPr>
        <p:spPr>
          <a:xfrm>
            <a:off x="1377950" y="1390636"/>
            <a:ext cx="14629326" cy="2062103"/>
          </a:xfrm>
          <a:prstGeom prst="rect">
            <a:avLst/>
          </a:prstGeom>
          <a:noFill/>
        </p:spPr>
        <p:txBody>
          <a:bodyPr wrap="none" rtlCol="0">
            <a:spAutoFit/>
          </a:bodyPr>
          <a:lstStyle/>
          <a:p>
            <a:r>
              <a:rPr lang="pt-BR" sz="3200" dirty="0">
                <a:solidFill>
                  <a:srgbClr val="227559"/>
                </a:solidFill>
              </a:rPr>
              <a:t>Novas drogas -&gt; novas doenças.</a:t>
            </a:r>
          </a:p>
          <a:p>
            <a:r>
              <a:rPr lang="pt-BR" sz="3200" dirty="0">
                <a:solidFill>
                  <a:srgbClr val="227559"/>
                </a:solidFill>
              </a:rPr>
              <a:t>Integração entre diferentes e novas ferramentas diagnósticas e a clínica:</a:t>
            </a:r>
          </a:p>
          <a:p>
            <a:r>
              <a:rPr lang="pt-BR" sz="3200" dirty="0">
                <a:solidFill>
                  <a:srgbClr val="227559"/>
                </a:solidFill>
              </a:rPr>
              <a:t>um novo olhar sobre os mecanismos patogênicos e reconhecimento de novas doenças.</a:t>
            </a:r>
          </a:p>
          <a:p>
            <a:endParaRPr lang="pt-BR" sz="3200" dirty="0"/>
          </a:p>
        </p:txBody>
      </p:sp>
      <p:pic>
        <p:nvPicPr>
          <p:cNvPr id="22" name="Imagem 21" descr="Interface gráfica do usuário, Texto, Aplicativo, Email&#10;&#10;Descrição gerada automaticamente">
            <a:extLst>
              <a:ext uri="{FF2B5EF4-FFF2-40B4-BE49-F238E27FC236}">
                <a16:creationId xmlns:a16="http://schemas.microsoft.com/office/drawing/2014/main" id="{E24C1AB2-D1EC-BE01-F057-04F778923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9801" y="3079751"/>
            <a:ext cx="4997475" cy="3049307"/>
          </a:xfrm>
          <a:prstGeom prst="rect">
            <a:avLst/>
          </a:prstGeom>
        </p:spPr>
      </p:pic>
      <p:pic>
        <p:nvPicPr>
          <p:cNvPr id="24" name="Imagem 23" descr="Texto&#10;&#10;Descrição gerada automaticamente">
            <a:extLst>
              <a:ext uri="{FF2B5EF4-FFF2-40B4-BE49-F238E27FC236}">
                <a16:creationId xmlns:a16="http://schemas.microsoft.com/office/drawing/2014/main" id="{BA10FAD5-9B60-4934-0A4E-1F055E758C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1000" y="3591736"/>
            <a:ext cx="7340600" cy="1016000"/>
          </a:xfrm>
          <a:prstGeom prst="rect">
            <a:avLst/>
          </a:prstGeom>
        </p:spPr>
      </p:pic>
      <p:pic>
        <p:nvPicPr>
          <p:cNvPr id="25" name="Imagem 24" descr="Texto&#10;&#10;Descrição gerada automaticamente">
            <a:extLst>
              <a:ext uri="{FF2B5EF4-FFF2-40B4-BE49-F238E27FC236}">
                <a16:creationId xmlns:a16="http://schemas.microsoft.com/office/drawing/2014/main" id="{AE2A51E9-5319-0D7C-735D-055C3F2317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1000" y="4604405"/>
            <a:ext cx="2971800" cy="711200"/>
          </a:xfrm>
          <a:prstGeom prst="rect">
            <a:avLst/>
          </a:prstGeom>
        </p:spPr>
      </p:pic>
      <p:pic>
        <p:nvPicPr>
          <p:cNvPr id="26" name="Imagem 25">
            <a:extLst>
              <a:ext uri="{FF2B5EF4-FFF2-40B4-BE49-F238E27FC236}">
                <a16:creationId xmlns:a16="http://schemas.microsoft.com/office/drawing/2014/main" id="{E2C2975E-9357-7DB5-7D10-9BDC01B1C6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1000" y="5353705"/>
            <a:ext cx="2501900" cy="266700"/>
          </a:xfrm>
          <a:prstGeom prst="rect">
            <a:avLst/>
          </a:prstGeom>
        </p:spPr>
      </p:pic>
      <p:pic>
        <p:nvPicPr>
          <p:cNvPr id="28" name="Imagem 27" descr="Interface gráfica do usuário, Texto, Aplicativo, Email&#10;&#10;Descrição gerada automaticamente">
            <a:extLst>
              <a:ext uri="{FF2B5EF4-FFF2-40B4-BE49-F238E27FC236}">
                <a16:creationId xmlns:a16="http://schemas.microsoft.com/office/drawing/2014/main" id="{51B4F5A4-7357-E27D-A74D-C21AE6BDD3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1000" y="6154792"/>
            <a:ext cx="5842000" cy="2362200"/>
          </a:xfrm>
          <a:prstGeom prst="rect">
            <a:avLst/>
          </a:prstGeom>
        </p:spPr>
      </p:pic>
      <p:pic>
        <p:nvPicPr>
          <p:cNvPr id="29" name="Imagem 28" descr="Interface gráfica do usuário&#10;&#10;Descrição gerada automaticamente">
            <a:extLst>
              <a:ext uri="{FF2B5EF4-FFF2-40B4-BE49-F238E27FC236}">
                <a16:creationId xmlns:a16="http://schemas.microsoft.com/office/drawing/2014/main" id="{92FAA72C-5233-32E5-9D58-B132871A09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32427" y="6146097"/>
            <a:ext cx="2115349" cy="2370895"/>
          </a:xfrm>
          <a:prstGeom prst="rect">
            <a:avLst/>
          </a:prstGeom>
        </p:spPr>
      </p:pic>
      <p:pic>
        <p:nvPicPr>
          <p:cNvPr id="30" name="Imagem 29" descr="Texto&#10;&#10;Descrição gerada automaticamente com confiança média">
            <a:extLst>
              <a:ext uri="{FF2B5EF4-FFF2-40B4-BE49-F238E27FC236}">
                <a16:creationId xmlns:a16="http://schemas.microsoft.com/office/drawing/2014/main" id="{F7EDCD15-CFF9-B5CC-94DB-10BD6D9BA8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51000" y="8516992"/>
            <a:ext cx="2438400" cy="568960"/>
          </a:xfrm>
          <a:prstGeom prst="rect">
            <a:avLst/>
          </a:prstGeom>
        </p:spPr>
      </p:pic>
    </p:spTree>
    <p:extLst>
      <p:ext uri="{BB962C8B-B14F-4D97-AF65-F5344CB8AC3E}">
        <p14:creationId xmlns:p14="http://schemas.microsoft.com/office/powerpoint/2010/main" val="399628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CFD00E72-CA39-D3D0-4D7C-4C02283060DA}"/>
              </a:ext>
            </a:extLst>
          </p:cNvPr>
          <p:cNvSpPr txBox="1"/>
          <p:nvPr/>
        </p:nvSpPr>
        <p:spPr>
          <a:xfrm>
            <a:off x="597362" y="1986173"/>
            <a:ext cx="8648778" cy="584775"/>
          </a:xfrm>
          <a:prstGeom prst="rect">
            <a:avLst/>
          </a:prstGeom>
          <a:noFill/>
        </p:spPr>
        <p:txBody>
          <a:bodyPr wrap="none" rtlCol="0">
            <a:spAutoFit/>
          </a:bodyPr>
          <a:lstStyle/>
          <a:p>
            <a:r>
              <a:rPr lang="pt-BR" sz="3200" dirty="0">
                <a:solidFill>
                  <a:srgbClr val="227559"/>
                </a:solidFill>
              </a:rPr>
              <a:t>Novos marcadores -&gt; diagnósticos mais específicos</a:t>
            </a:r>
          </a:p>
        </p:txBody>
      </p:sp>
      <p:pic>
        <p:nvPicPr>
          <p:cNvPr id="15" name="Imagem 6" descr="Diagrama&#10;&#10;Descrição gerada automaticamente">
            <a:extLst>
              <a:ext uri="{FF2B5EF4-FFF2-40B4-BE49-F238E27FC236}">
                <a16:creationId xmlns:a16="http://schemas.microsoft.com/office/drawing/2014/main" id="{974E0E8B-F9D1-CC64-9018-633495733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33" y="3341694"/>
            <a:ext cx="13171263" cy="3603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Agrupar 7">
            <a:extLst>
              <a:ext uri="{FF2B5EF4-FFF2-40B4-BE49-F238E27FC236}">
                <a16:creationId xmlns:a16="http://schemas.microsoft.com/office/drawing/2014/main" id="{F90C2E04-DD7E-6137-A3DD-0CDA02E89E91}"/>
              </a:ext>
            </a:extLst>
          </p:cNvPr>
          <p:cNvGrpSpPr>
            <a:grpSpLocks/>
          </p:cNvGrpSpPr>
          <p:nvPr/>
        </p:nvGrpSpPr>
        <p:grpSpPr bwMode="auto">
          <a:xfrm>
            <a:off x="557433" y="6945305"/>
            <a:ext cx="3729317" cy="806824"/>
            <a:chOff x="5890387" y="4613564"/>
            <a:chExt cx="4123561" cy="548026"/>
          </a:xfrm>
        </p:grpSpPr>
        <p:pic>
          <p:nvPicPr>
            <p:cNvPr id="17" name="Imagem 2" descr="Uma imagem contendo Texto&#10;&#10;Descrição gerada automaticamente">
              <a:extLst>
                <a:ext uri="{FF2B5EF4-FFF2-40B4-BE49-F238E27FC236}">
                  <a16:creationId xmlns:a16="http://schemas.microsoft.com/office/drawing/2014/main" id="{3F12DE60-8A7B-A197-D596-7EA32A00CD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387" y="4613564"/>
              <a:ext cx="4123561" cy="54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Imagem 4">
              <a:extLst>
                <a:ext uri="{FF2B5EF4-FFF2-40B4-BE49-F238E27FC236}">
                  <a16:creationId xmlns:a16="http://schemas.microsoft.com/office/drawing/2014/main" id="{0E5DECD7-F1BD-94D6-BB63-0727A46159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0642" y="4887577"/>
              <a:ext cx="1828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AutoShape 2" descr="An illustration of a pathologist having difficulty making a diagnosis. The pathologist is sitting at a desk with a computer, looking intrigued. The setting is a medical laboratory with various equipment and tissue samples around. The computer screen shows complex data and ambiguous results, highlighting the challenge of the diagnosis. The background should predominantly feature shades of green and dark blue to convey a clinical and focused atmosphere. The overall scene should reflect curiosity and analytical thinking involved in the diagnostic process, without any text or speech bubbles.">
            <a:extLst>
              <a:ext uri="{FF2B5EF4-FFF2-40B4-BE49-F238E27FC236}">
                <a16:creationId xmlns:a16="http://schemas.microsoft.com/office/drawing/2014/main" id="{1848D6C5-067F-3682-8E26-08616072D77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CaixaDeTexto 22">
            <a:extLst>
              <a:ext uri="{FF2B5EF4-FFF2-40B4-BE49-F238E27FC236}">
                <a16:creationId xmlns:a16="http://schemas.microsoft.com/office/drawing/2014/main" id="{DAF38E4A-3FDA-CCF3-08CE-3163CF482E2F}"/>
              </a:ext>
            </a:extLst>
          </p:cNvPr>
          <p:cNvSpPr txBox="1"/>
          <p:nvPr/>
        </p:nvSpPr>
        <p:spPr>
          <a:xfrm>
            <a:off x="14038729" y="1541929"/>
            <a:ext cx="184731" cy="369332"/>
          </a:xfrm>
          <a:prstGeom prst="rect">
            <a:avLst/>
          </a:prstGeom>
          <a:noFill/>
        </p:spPr>
        <p:txBody>
          <a:bodyPr wrap="none" rtlCol="0">
            <a:spAutoFit/>
          </a:bodyPr>
          <a:lstStyle/>
          <a:p>
            <a:endParaRPr lang="pt-BR" dirty="0"/>
          </a:p>
        </p:txBody>
      </p:sp>
      <p:sp>
        <p:nvSpPr>
          <p:cNvPr id="2" name="CaixaDeTexto 10">
            <a:extLst>
              <a:ext uri="{FF2B5EF4-FFF2-40B4-BE49-F238E27FC236}">
                <a16:creationId xmlns:a16="http://schemas.microsoft.com/office/drawing/2014/main" id="{65FC6B9D-92C3-3701-454D-890F49C2F234}"/>
              </a:ext>
            </a:extLst>
          </p:cNvPr>
          <p:cNvSpPr txBox="1">
            <a:spLocks noChangeArrowheads="1"/>
          </p:cNvSpPr>
          <p:nvPr/>
        </p:nvSpPr>
        <p:spPr bwMode="auto">
          <a:xfrm>
            <a:off x="11078041" y="7545040"/>
            <a:ext cx="5921375" cy="1477962"/>
          </a:xfrm>
          <a:prstGeom prst="rect">
            <a:avLst/>
          </a:prstGeom>
          <a:solidFill>
            <a:srgbClr val="00558B"/>
          </a:solid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pt-BR" altLang="pt-BR" sz="1800" dirty="0">
                <a:solidFill>
                  <a:schemeClr val="bg1"/>
                </a:solidFill>
              </a:rPr>
              <a:t>THD7A – neoplasias</a:t>
            </a:r>
          </a:p>
          <a:p>
            <a:pPr>
              <a:lnSpc>
                <a:spcPct val="100000"/>
              </a:lnSpc>
              <a:spcBef>
                <a:spcPct val="0"/>
              </a:spcBef>
              <a:buFontTx/>
              <a:buNone/>
            </a:pPr>
            <a:r>
              <a:rPr lang="pt-BR" altLang="pt-BR" sz="1800" dirty="0">
                <a:solidFill>
                  <a:schemeClr val="bg1"/>
                </a:solidFill>
              </a:rPr>
              <a:t>NELL1- formas secundárias de glomerulonefrite membranosa</a:t>
            </a:r>
          </a:p>
          <a:p>
            <a:pPr>
              <a:lnSpc>
                <a:spcPct val="100000"/>
              </a:lnSpc>
              <a:spcBef>
                <a:spcPct val="0"/>
              </a:spcBef>
              <a:buFontTx/>
              <a:buNone/>
            </a:pPr>
            <a:r>
              <a:rPr lang="pt-BR" altLang="pt-BR" sz="1800" dirty="0">
                <a:solidFill>
                  <a:schemeClr val="bg1"/>
                </a:solidFill>
              </a:rPr>
              <a:t>EXT1/EXT2 – doenças </a:t>
            </a:r>
            <a:r>
              <a:rPr lang="pt-BR" altLang="pt-BR" sz="1800" dirty="0" err="1">
                <a:solidFill>
                  <a:schemeClr val="bg1"/>
                </a:solidFill>
              </a:rPr>
              <a:t>auto-imunes</a:t>
            </a:r>
            <a:r>
              <a:rPr lang="pt-BR" altLang="pt-BR" sz="1800" dirty="0">
                <a:solidFill>
                  <a:schemeClr val="bg1"/>
                </a:solidFill>
              </a:rPr>
              <a:t> </a:t>
            </a:r>
          </a:p>
          <a:p>
            <a:pPr>
              <a:lnSpc>
                <a:spcPct val="100000"/>
              </a:lnSpc>
              <a:spcBef>
                <a:spcPct val="0"/>
              </a:spcBef>
              <a:buFontTx/>
              <a:buNone/>
            </a:pPr>
            <a:r>
              <a:rPr lang="pt-BR" altLang="pt-BR" sz="1800" dirty="0">
                <a:solidFill>
                  <a:schemeClr val="bg1"/>
                </a:solidFill>
              </a:rPr>
              <a:t>SEMA3B – pacientes pediátricos</a:t>
            </a:r>
          </a:p>
          <a:p>
            <a:pPr>
              <a:lnSpc>
                <a:spcPct val="100000"/>
              </a:lnSpc>
              <a:spcBef>
                <a:spcPct val="0"/>
              </a:spcBef>
              <a:buFontTx/>
              <a:buNone/>
            </a:pPr>
            <a:r>
              <a:rPr lang="pt-BR" altLang="pt-BR" sz="1800" dirty="0">
                <a:solidFill>
                  <a:schemeClr val="bg1"/>
                </a:solidFill>
              </a:rPr>
              <a:t>PCDH7 – pacientes idosos, possível melhor prognóstico</a:t>
            </a:r>
          </a:p>
        </p:txBody>
      </p:sp>
    </p:spTree>
    <p:extLst>
      <p:ext uri="{BB962C8B-B14F-4D97-AF65-F5344CB8AC3E}">
        <p14:creationId xmlns:p14="http://schemas.microsoft.com/office/powerpoint/2010/main" val="1676010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CFD00E72-CA39-D3D0-4D7C-4C02283060DA}"/>
              </a:ext>
            </a:extLst>
          </p:cNvPr>
          <p:cNvSpPr txBox="1"/>
          <p:nvPr/>
        </p:nvSpPr>
        <p:spPr>
          <a:xfrm>
            <a:off x="911520" y="1998516"/>
            <a:ext cx="11712117" cy="2062103"/>
          </a:xfrm>
          <a:prstGeom prst="rect">
            <a:avLst/>
          </a:prstGeom>
          <a:noFill/>
        </p:spPr>
        <p:txBody>
          <a:bodyPr wrap="none" rtlCol="0">
            <a:spAutoFit/>
          </a:bodyPr>
          <a:lstStyle/>
          <a:p>
            <a:r>
              <a:rPr lang="pt-BR" sz="3200" dirty="0">
                <a:solidFill>
                  <a:srgbClr val="227559"/>
                </a:solidFill>
              </a:rPr>
              <a:t> Busca por diagnósticos mais específicos</a:t>
            </a:r>
          </a:p>
          <a:p>
            <a:endParaRPr lang="pt-BR" sz="3200" dirty="0">
              <a:solidFill>
                <a:srgbClr val="227559"/>
              </a:solidFill>
            </a:endParaRPr>
          </a:p>
          <a:p>
            <a:r>
              <a:rPr lang="pt-BR" sz="3200" dirty="0">
                <a:solidFill>
                  <a:srgbClr val="227559"/>
                </a:solidFill>
              </a:rPr>
              <a:t>   - Novos marcadores para imunofluorescência e imuno-histoquímica</a:t>
            </a:r>
          </a:p>
          <a:p>
            <a:r>
              <a:rPr lang="pt-BR" sz="3200" dirty="0">
                <a:solidFill>
                  <a:srgbClr val="227559"/>
                </a:solidFill>
              </a:rPr>
              <a:t>   - Integração com marcadores moleculares genéticos</a:t>
            </a:r>
          </a:p>
        </p:txBody>
      </p:sp>
      <p:sp>
        <p:nvSpPr>
          <p:cNvPr id="19" name="AutoShape 2" descr="An illustration of a pathologist having difficulty making a diagnosis. The pathologist is sitting at a desk with a computer, looking intrigued. The setting is a medical laboratory with various equipment and tissue samples around. The computer screen shows complex data and ambiguous results, highlighting the challenge of the diagnosis. The background should predominantly feature shades of green and dark blue to convey a clinical and focused atmosphere. The overall scene should reflect curiosity and analytical thinking involved in the diagnostic process, without any text or speech bubbles.">
            <a:extLst>
              <a:ext uri="{FF2B5EF4-FFF2-40B4-BE49-F238E27FC236}">
                <a16:creationId xmlns:a16="http://schemas.microsoft.com/office/drawing/2014/main" id="{1848D6C5-067F-3682-8E26-08616072D77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CaixaDeTexto 22">
            <a:extLst>
              <a:ext uri="{FF2B5EF4-FFF2-40B4-BE49-F238E27FC236}">
                <a16:creationId xmlns:a16="http://schemas.microsoft.com/office/drawing/2014/main" id="{DAF38E4A-3FDA-CCF3-08CE-3163CF482E2F}"/>
              </a:ext>
            </a:extLst>
          </p:cNvPr>
          <p:cNvSpPr txBox="1"/>
          <p:nvPr/>
        </p:nvSpPr>
        <p:spPr>
          <a:xfrm>
            <a:off x="14038729" y="1541929"/>
            <a:ext cx="184731" cy="369332"/>
          </a:xfrm>
          <a:prstGeom prst="rect">
            <a:avLst/>
          </a:prstGeom>
          <a:noFill/>
        </p:spPr>
        <p:txBody>
          <a:bodyPr wrap="none" rtlCol="0">
            <a:spAutoFit/>
          </a:bodyPr>
          <a:lstStyle/>
          <a:p>
            <a:endParaRPr lang="pt-BR" dirty="0"/>
          </a:p>
        </p:txBody>
      </p:sp>
      <p:grpSp>
        <p:nvGrpSpPr>
          <p:cNvPr id="8" name="Agrupar 7">
            <a:extLst>
              <a:ext uri="{FF2B5EF4-FFF2-40B4-BE49-F238E27FC236}">
                <a16:creationId xmlns:a16="http://schemas.microsoft.com/office/drawing/2014/main" id="{1102E43B-7387-BCA8-1812-3872A82B2082}"/>
              </a:ext>
            </a:extLst>
          </p:cNvPr>
          <p:cNvGrpSpPr/>
          <p:nvPr/>
        </p:nvGrpSpPr>
        <p:grpSpPr>
          <a:xfrm>
            <a:off x="6540069" y="4358670"/>
            <a:ext cx="11570121" cy="5363330"/>
            <a:chOff x="6564783" y="4358670"/>
            <a:chExt cx="11570121" cy="5363330"/>
          </a:xfrm>
        </p:grpSpPr>
        <p:grpSp>
          <p:nvGrpSpPr>
            <p:cNvPr id="7" name="Agrupar 6">
              <a:extLst>
                <a:ext uri="{FF2B5EF4-FFF2-40B4-BE49-F238E27FC236}">
                  <a16:creationId xmlns:a16="http://schemas.microsoft.com/office/drawing/2014/main" id="{334E9BB8-FC24-E73A-CAA7-B6DF5FA47C0A}"/>
                </a:ext>
              </a:extLst>
            </p:cNvPr>
            <p:cNvGrpSpPr/>
            <p:nvPr/>
          </p:nvGrpSpPr>
          <p:grpSpPr>
            <a:xfrm>
              <a:off x="6564783" y="4358670"/>
              <a:ext cx="11540372" cy="5363330"/>
              <a:chOff x="6406896" y="3221453"/>
              <a:chExt cx="11540372" cy="5363330"/>
            </a:xfrm>
          </p:grpSpPr>
          <p:sp>
            <p:nvSpPr>
              <p:cNvPr id="2" name="CaixaDeTexto 1">
                <a:extLst>
                  <a:ext uri="{FF2B5EF4-FFF2-40B4-BE49-F238E27FC236}">
                    <a16:creationId xmlns:a16="http://schemas.microsoft.com/office/drawing/2014/main" id="{142802BD-B4D3-0A4B-346E-4896DD9A7328}"/>
                  </a:ext>
                </a:extLst>
              </p:cNvPr>
              <p:cNvSpPr txBox="1"/>
              <p:nvPr/>
            </p:nvSpPr>
            <p:spPr>
              <a:xfrm>
                <a:off x="10859302" y="3221453"/>
                <a:ext cx="7087966" cy="1569660"/>
              </a:xfrm>
              <a:prstGeom prst="rect">
                <a:avLst/>
              </a:prstGeom>
              <a:noFill/>
            </p:spPr>
            <p:txBody>
              <a:bodyPr wrap="none" rtlCol="0">
                <a:spAutoFit/>
              </a:bodyPr>
              <a:lstStyle/>
              <a:p>
                <a:r>
                  <a:rPr lang="pt-BR" sz="3200" dirty="0">
                    <a:solidFill>
                      <a:srgbClr val="227559"/>
                    </a:solidFill>
                  </a:rPr>
                  <a:t>  </a:t>
                </a:r>
                <a:r>
                  <a:rPr lang="pt-BR" sz="3200" dirty="0">
                    <a:solidFill>
                      <a:srgbClr val="00558B"/>
                    </a:solidFill>
                  </a:rPr>
                  <a:t>Especificidade dos marcadores </a:t>
                </a:r>
              </a:p>
              <a:p>
                <a:r>
                  <a:rPr lang="pt-BR" sz="3200" dirty="0">
                    <a:solidFill>
                      <a:srgbClr val="00558B"/>
                    </a:solidFill>
                  </a:rPr>
                  <a:t>  Impacto clínico </a:t>
                </a:r>
                <a:r>
                  <a:rPr lang="pt-BR" sz="3200" dirty="0" err="1">
                    <a:solidFill>
                      <a:srgbClr val="00558B"/>
                    </a:solidFill>
                  </a:rPr>
                  <a:t>x</a:t>
                </a:r>
                <a:r>
                  <a:rPr lang="pt-BR" sz="3200" dirty="0">
                    <a:solidFill>
                      <a:srgbClr val="00558B"/>
                    </a:solidFill>
                  </a:rPr>
                  <a:t> custos</a:t>
                </a:r>
              </a:p>
              <a:p>
                <a:r>
                  <a:rPr lang="pt-BR" sz="3200" dirty="0">
                    <a:solidFill>
                      <a:srgbClr val="00558B"/>
                    </a:solidFill>
                  </a:rPr>
                  <a:t>  Gestão das amostras, escassez do tecido</a:t>
                </a:r>
              </a:p>
            </p:txBody>
          </p:sp>
          <p:grpSp>
            <p:nvGrpSpPr>
              <p:cNvPr id="5" name="Agrupar 4">
                <a:extLst>
                  <a:ext uri="{FF2B5EF4-FFF2-40B4-BE49-F238E27FC236}">
                    <a16:creationId xmlns:a16="http://schemas.microsoft.com/office/drawing/2014/main" id="{6DAD38EB-918F-B37B-1BA9-64AA72C166DF}"/>
                  </a:ext>
                </a:extLst>
              </p:cNvPr>
              <p:cNvGrpSpPr/>
              <p:nvPr/>
            </p:nvGrpSpPr>
            <p:grpSpPr>
              <a:xfrm>
                <a:off x="6406896" y="5143500"/>
                <a:ext cx="4419476" cy="3441283"/>
                <a:chOff x="6406896" y="5143500"/>
                <a:chExt cx="4419476" cy="3441283"/>
              </a:xfrm>
            </p:grpSpPr>
            <p:grpSp>
              <p:nvGrpSpPr>
                <p:cNvPr id="22" name="Agrupar 21">
                  <a:extLst>
                    <a:ext uri="{FF2B5EF4-FFF2-40B4-BE49-F238E27FC236}">
                      <a16:creationId xmlns:a16="http://schemas.microsoft.com/office/drawing/2014/main" id="{167BFA4C-04DC-154F-2C50-2E66EE3D6E87}"/>
                    </a:ext>
                  </a:extLst>
                </p:cNvPr>
                <p:cNvGrpSpPr/>
                <p:nvPr/>
              </p:nvGrpSpPr>
              <p:grpSpPr>
                <a:xfrm>
                  <a:off x="6406896" y="5143500"/>
                  <a:ext cx="4419476" cy="3441283"/>
                  <a:chOff x="9296401" y="1778509"/>
                  <a:chExt cx="6442262" cy="4909162"/>
                </a:xfrm>
              </p:grpSpPr>
              <p:pic>
                <p:nvPicPr>
                  <p:cNvPr id="20" name="Imagem 19">
                    <a:extLst>
                      <a:ext uri="{FF2B5EF4-FFF2-40B4-BE49-F238E27FC236}">
                        <a16:creationId xmlns:a16="http://schemas.microsoft.com/office/drawing/2014/main" id="{1EBB85CE-2C77-E49D-51E7-D6CD4BB209BE}"/>
                      </a:ext>
                    </a:extLst>
                  </p:cNvPr>
                  <p:cNvPicPr>
                    <a:picLocks noChangeAspect="1"/>
                  </p:cNvPicPr>
                  <p:nvPr/>
                </p:nvPicPr>
                <p:blipFill rotWithShape="1">
                  <a:blip r:embed="rId3"/>
                  <a:srcRect b="23798"/>
                  <a:stretch/>
                </p:blipFill>
                <p:spPr>
                  <a:xfrm>
                    <a:off x="9296401" y="1778509"/>
                    <a:ext cx="6442262" cy="4909162"/>
                  </a:xfrm>
                  <a:prstGeom prst="rect">
                    <a:avLst/>
                  </a:prstGeom>
                </p:spPr>
              </p:pic>
              <p:sp>
                <p:nvSpPr>
                  <p:cNvPr id="21" name="Oval 20">
                    <a:extLst>
                      <a:ext uri="{FF2B5EF4-FFF2-40B4-BE49-F238E27FC236}">
                        <a16:creationId xmlns:a16="http://schemas.microsoft.com/office/drawing/2014/main" id="{555CBFC0-92D3-A521-FECE-1C3F2E538890}"/>
                      </a:ext>
                    </a:extLst>
                  </p:cNvPr>
                  <p:cNvSpPr/>
                  <p:nvPr/>
                </p:nvSpPr>
                <p:spPr>
                  <a:xfrm>
                    <a:off x="13877365" y="2520292"/>
                    <a:ext cx="1425387" cy="11864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4" name="CaixaDeTexto 3">
                  <a:extLst>
                    <a:ext uri="{FF2B5EF4-FFF2-40B4-BE49-F238E27FC236}">
                      <a16:creationId xmlns:a16="http://schemas.microsoft.com/office/drawing/2014/main" id="{2BF38048-B38E-04E6-276A-391787278E99}"/>
                    </a:ext>
                  </a:extLst>
                </p:cNvPr>
                <p:cNvSpPr txBox="1"/>
                <p:nvPr/>
              </p:nvSpPr>
              <p:spPr>
                <a:xfrm>
                  <a:off x="9770709" y="5779008"/>
                  <a:ext cx="465192" cy="769441"/>
                </a:xfrm>
                <a:prstGeom prst="rect">
                  <a:avLst/>
                </a:prstGeom>
                <a:noFill/>
              </p:spPr>
              <p:txBody>
                <a:bodyPr wrap="none" rtlCol="0">
                  <a:spAutoFit/>
                </a:bodyPr>
                <a:lstStyle/>
                <a:p>
                  <a:r>
                    <a:rPr lang="pt-BR" sz="4400" b="1" dirty="0"/>
                    <a:t>*</a:t>
                  </a:r>
                </a:p>
              </p:txBody>
            </p:sp>
          </p:grpSp>
        </p:grpSp>
        <p:sp>
          <p:nvSpPr>
            <p:cNvPr id="6" name="Balão Retangular Arredondado 5">
              <a:extLst>
                <a:ext uri="{FF2B5EF4-FFF2-40B4-BE49-F238E27FC236}">
                  <a16:creationId xmlns:a16="http://schemas.microsoft.com/office/drawing/2014/main" id="{2A017DBC-80A8-6ED8-3D3F-812B6EF83F04}"/>
                </a:ext>
              </a:extLst>
            </p:cNvPr>
            <p:cNvSpPr/>
            <p:nvPr/>
          </p:nvSpPr>
          <p:spPr>
            <a:xfrm>
              <a:off x="11042146" y="4426473"/>
              <a:ext cx="7092758" cy="1434054"/>
            </a:xfrm>
            <a:prstGeom prst="wedgeRoundRectCallout">
              <a:avLst>
                <a:gd name="adj1" fmla="val -57660"/>
                <a:gd name="adj2" fmla="val 135723"/>
                <a:gd name="adj3" fmla="val 16667"/>
              </a:avLst>
            </a:prstGeom>
            <a:noFill/>
            <a:ln w="38100">
              <a:solidFill>
                <a:srgbClr val="0055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solidFill>
                  <a:srgbClr val="00558B"/>
                </a:solidFill>
              </a:endParaRPr>
            </a:p>
          </p:txBody>
        </p:sp>
      </p:grpSp>
    </p:spTree>
    <p:extLst>
      <p:ext uri="{BB962C8B-B14F-4D97-AF65-F5344CB8AC3E}">
        <p14:creationId xmlns:p14="http://schemas.microsoft.com/office/powerpoint/2010/main" val="246422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ixaDeTexto 13">
            <a:extLst>
              <a:ext uri="{FF2B5EF4-FFF2-40B4-BE49-F238E27FC236}">
                <a16:creationId xmlns:a16="http://schemas.microsoft.com/office/drawing/2014/main" id="{CFD00E72-CA39-D3D0-4D7C-4C02283060DA}"/>
              </a:ext>
            </a:extLst>
          </p:cNvPr>
          <p:cNvSpPr txBox="1"/>
          <p:nvPr/>
        </p:nvSpPr>
        <p:spPr>
          <a:xfrm>
            <a:off x="1352925" y="2034053"/>
            <a:ext cx="13717217" cy="3046988"/>
          </a:xfrm>
          <a:prstGeom prst="rect">
            <a:avLst/>
          </a:prstGeom>
          <a:noFill/>
        </p:spPr>
        <p:txBody>
          <a:bodyPr wrap="none" rtlCol="0">
            <a:spAutoFit/>
          </a:bodyPr>
          <a:lstStyle/>
          <a:p>
            <a:r>
              <a:rPr lang="pt-BR" sz="3200" dirty="0">
                <a:solidFill>
                  <a:srgbClr val="227559"/>
                </a:solidFill>
              </a:rPr>
              <a:t> Avanços tecnológicos</a:t>
            </a:r>
          </a:p>
          <a:p>
            <a:endParaRPr lang="pt-BR" sz="3200" dirty="0">
              <a:solidFill>
                <a:srgbClr val="227559"/>
              </a:solidFill>
            </a:endParaRPr>
          </a:p>
          <a:p>
            <a:r>
              <a:rPr lang="pt-BR" sz="3200" dirty="0">
                <a:solidFill>
                  <a:srgbClr val="227559"/>
                </a:solidFill>
              </a:rPr>
              <a:t>       Necessidade de </a:t>
            </a:r>
            <a:r>
              <a:rPr lang="pt-BR" sz="3200" b="1" dirty="0">
                <a:solidFill>
                  <a:srgbClr val="227559"/>
                </a:solidFill>
              </a:rPr>
              <a:t>integração</a:t>
            </a:r>
            <a:r>
              <a:rPr lang="pt-BR" sz="3200" dirty="0">
                <a:solidFill>
                  <a:srgbClr val="227559"/>
                </a:solidFill>
              </a:rPr>
              <a:t>: entre exames, patologistas e outros especialistas,</a:t>
            </a:r>
          </a:p>
          <a:p>
            <a:r>
              <a:rPr lang="pt-BR" sz="3200" dirty="0">
                <a:solidFill>
                  <a:srgbClr val="227559"/>
                </a:solidFill>
              </a:rPr>
              <a:t>       acesso a informações clínicas e laboratoriais</a:t>
            </a:r>
          </a:p>
          <a:p>
            <a:endParaRPr lang="pt-BR" sz="3200" dirty="0">
              <a:solidFill>
                <a:srgbClr val="227559"/>
              </a:solidFill>
            </a:endParaRPr>
          </a:p>
          <a:p>
            <a:r>
              <a:rPr lang="pt-BR" sz="3200" dirty="0">
                <a:solidFill>
                  <a:srgbClr val="227559"/>
                </a:solidFill>
              </a:rPr>
              <a:t>                              </a:t>
            </a:r>
          </a:p>
        </p:txBody>
      </p:sp>
      <p:sp>
        <p:nvSpPr>
          <p:cNvPr id="19" name="AutoShape 2" descr="An illustration of a pathologist having difficulty making a diagnosis. The pathologist is sitting at a desk with a computer, looking intrigued. The setting is a medical laboratory with various equipment and tissue samples around. The computer screen shows complex data and ambiguous results, highlighting the challenge of the diagnosis. The background should predominantly feature shades of green and dark blue to convey a clinical and focused atmosphere. The overall scene should reflect curiosity and analytical thinking involved in the diagnostic process, without any text or speech bubbles.">
            <a:extLst>
              <a:ext uri="{FF2B5EF4-FFF2-40B4-BE49-F238E27FC236}">
                <a16:creationId xmlns:a16="http://schemas.microsoft.com/office/drawing/2014/main" id="{1848D6C5-067F-3682-8E26-08616072D776}"/>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23" name="CaixaDeTexto 22">
            <a:extLst>
              <a:ext uri="{FF2B5EF4-FFF2-40B4-BE49-F238E27FC236}">
                <a16:creationId xmlns:a16="http://schemas.microsoft.com/office/drawing/2014/main" id="{DAF38E4A-3FDA-CCF3-08CE-3163CF482E2F}"/>
              </a:ext>
            </a:extLst>
          </p:cNvPr>
          <p:cNvSpPr txBox="1"/>
          <p:nvPr/>
        </p:nvSpPr>
        <p:spPr>
          <a:xfrm>
            <a:off x="14038729" y="1541929"/>
            <a:ext cx="184731" cy="369332"/>
          </a:xfrm>
          <a:prstGeom prst="rect">
            <a:avLst/>
          </a:prstGeom>
          <a:noFill/>
        </p:spPr>
        <p:txBody>
          <a:bodyPr wrap="none" rtlCol="0">
            <a:spAutoFit/>
          </a:bodyPr>
          <a:lstStyle/>
          <a:p>
            <a:endParaRPr lang="pt-BR" dirty="0"/>
          </a:p>
        </p:txBody>
      </p:sp>
      <p:sp>
        <p:nvSpPr>
          <p:cNvPr id="5" name="CaixaDeTexto 4">
            <a:extLst>
              <a:ext uri="{FF2B5EF4-FFF2-40B4-BE49-F238E27FC236}">
                <a16:creationId xmlns:a16="http://schemas.microsoft.com/office/drawing/2014/main" id="{DF2CBEE9-1F63-B513-4090-AC2B3C0961BC}"/>
              </a:ext>
            </a:extLst>
          </p:cNvPr>
          <p:cNvSpPr txBox="1"/>
          <p:nvPr/>
        </p:nvSpPr>
        <p:spPr>
          <a:xfrm>
            <a:off x="3813021" y="6002183"/>
            <a:ext cx="3746410" cy="1569660"/>
          </a:xfrm>
          <a:prstGeom prst="rect">
            <a:avLst/>
          </a:prstGeom>
          <a:noFill/>
        </p:spPr>
        <p:txBody>
          <a:bodyPr wrap="none" rtlCol="0">
            <a:spAutoFit/>
          </a:bodyPr>
          <a:lstStyle/>
          <a:p>
            <a:pPr algn="ctr"/>
            <a:r>
              <a:rPr lang="pt-BR" sz="3200" dirty="0">
                <a:solidFill>
                  <a:srgbClr val="00558B"/>
                </a:solidFill>
              </a:rPr>
              <a:t>Prontuário eletrônico</a:t>
            </a:r>
          </a:p>
          <a:p>
            <a:pPr algn="ctr"/>
            <a:r>
              <a:rPr lang="pt-BR" sz="3200" dirty="0">
                <a:solidFill>
                  <a:srgbClr val="00558B"/>
                </a:solidFill>
              </a:rPr>
              <a:t>Scanners</a:t>
            </a:r>
          </a:p>
          <a:p>
            <a:pPr algn="ctr"/>
            <a:r>
              <a:rPr lang="pt-BR" sz="3200" dirty="0" err="1">
                <a:solidFill>
                  <a:srgbClr val="00558B"/>
                </a:solidFill>
              </a:rPr>
              <a:t>Telepatologia</a:t>
            </a:r>
            <a:endParaRPr lang="pt-BR" sz="3200" dirty="0">
              <a:solidFill>
                <a:srgbClr val="00558B"/>
              </a:solidFill>
            </a:endParaRPr>
          </a:p>
        </p:txBody>
      </p:sp>
      <p:pic>
        <p:nvPicPr>
          <p:cNvPr id="2" name="Imagem 1" descr="Diagrama&#10;&#10;Descrição gerada automaticamente">
            <a:extLst>
              <a:ext uri="{FF2B5EF4-FFF2-40B4-BE49-F238E27FC236}">
                <a16:creationId xmlns:a16="http://schemas.microsoft.com/office/drawing/2014/main" id="{FD0E4E42-08C9-F898-BDA8-2CBCABABD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1533" y="4347201"/>
            <a:ext cx="7772400" cy="4879625"/>
          </a:xfrm>
          <a:prstGeom prst="rect">
            <a:avLst/>
          </a:prstGeom>
        </p:spPr>
      </p:pic>
      <p:pic>
        <p:nvPicPr>
          <p:cNvPr id="6" name="Imagem 5" descr="Uma imagem contendo Texto&#10;&#10;Descrição gerada automaticamente">
            <a:extLst>
              <a:ext uri="{FF2B5EF4-FFF2-40B4-BE49-F238E27FC236}">
                <a16:creationId xmlns:a16="http://schemas.microsoft.com/office/drawing/2014/main" id="{3EB421E3-4CD0-4E5A-EFF6-7CBAE86BEF53}"/>
              </a:ext>
            </a:extLst>
          </p:cNvPr>
          <p:cNvPicPr>
            <a:picLocks noChangeAspect="1"/>
          </p:cNvPicPr>
          <p:nvPr/>
        </p:nvPicPr>
        <p:blipFill rotWithShape="1">
          <a:blip r:embed="rId3">
            <a:extLst>
              <a:ext uri="{28A0092B-C50C-407E-A947-70E740481C1C}">
                <a14:useLocalDpi xmlns:a14="http://schemas.microsoft.com/office/drawing/2010/main" val="0"/>
              </a:ext>
            </a:extLst>
          </a:blip>
          <a:srcRect l="52027" b="5612"/>
          <a:stretch/>
        </p:blipFill>
        <p:spPr>
          <a:xfrm>
            <a:off x="15246064" y="9233452"/>
            <a:ext cx="737869" cy="480654"/>
          </a:xfrm>
          <a:prstGeom prst="rect">
            <a:avLst/>
          </a:prstGeom>
        </p:spPr>
      </p:pic>
    </p:spTree>
    <p:extLst>
      <p:ext uri="{BB962C8B-B14F-4D97-AF65-F5344CB8AC3E}">
        <p14:creationId xmlns:p14="http://schemas.microsoft.com/office/powerpoint/2010/main" val="249874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07F0050-7803-9442-CECF-66453D4FD1FD}"/>
              </a:ext>
            </a:extLst>
          </p:cNvPr>
          <p:cNvSpPr txBox="1"/>
          <p:nvPr/>
        </p:nvSpPr>
        <p:spPr>
          <a:xfrm>
            <a:off x="1352925" y="2034053"/>
            <a:ext cx="12223218" cy="6494085"/>
          </a:xfrm>
          <a:prstGeom prst="rect">
            <a:avLst/>
          </a:prstGeom>
          <a:noFill/>
        </p:spPr>
        <p:txBody>
          <a:bodyPr wrap="none" rtlCol="0">
            <a:spAutoFit/>
          </a:bodyPr>
          <a:lstStyle/>
          <a:p>
            <a:endParaRPr lang="pt-BR" sz="3200" dirty="0">
              <a:solidFill>
                <a:srgbClr val="227559"/>
              </a:solidFill>
            </a:endParaRPr>
          </a:p>
          <a:p>
            <a:endParaRPr lang="pt-BR" sz="3200" dirty="0">
              <a:solidFill>
                <a:srgbClr val="227559"/>
              </a:solidFill>
            </a:endParaRPr>
          </a:p>
          <a:p>
            <a:r>
              <a:rPr lang="pt-BR" sz="3200" dirty="0">
                <a:solidFill>
                  <a:srgbClr val="227559"/>
                </a:solidFill>
              </a:rPr>
              <a:t>       Patologia computacional:</a:t>
            </a:r>
          </a:p>
          <a:p>
            <a:endParaRPr lang="pt-BR" sz="3200" dirty="0">
              <a:solidFill>
                <a:srgbClr val="227559"/>
              </a:solidFill>
            </a:endParaRPr>
          </a:p>
          <a:p>
            <a:r>
              <a:rPr lang="pt-BR" sz="3200" dirty="0">
                <a:solidFill>
                  <a:srgbClr val="227559"/>
                </a:solidFill>
              </a:rPr>
              <a:t>                    Leitura menos subjetiva de parâmetros histológicos</a:t>
            </a:r>
          </a:p>
          <a:p>
            <a:r>
              <a:rPr lang="pt-BR" sz="3200" dirty="0">
                <a:solidFill>
                  <a:srgbClr val="227559"/>
                </a:solidFill>
              </a:rPr>
              <a:t>                    (quantificação de lesões, inflamação, cicatriz)</a:t>
            </a:r>
          </a:p>
          <a:p>
            <a:endParaRPr lang="pt-BR" sz="3200" dirty="0">
              <a:solidFill>
                <a:srgbClr val="227559"/>
              </a:solidFill>
            </a:endParaRPr>
          </a:p>
          <a:p>
            <a:r>
              <a:rPr lang="pt-BR" sz="3200" dirty="0">
                <a:solidFill>
                  <a:srgbClr val="227559"/>
                </a:solidFill>
              </a:rPr>
              <a:t>                    Melhor aproveitamento de tempo produtivo dos patologistas</a:t>
            </a:r>
          </a:p>
          <a:p>
            <a:endParaRPr lang="pt-BR" sz="3200" dirty="0">
              <a:solidFill>
                <a:srgbClr val="227559"/>
              </a:solidFill>
            </a:endParaRPr>
          </a:p>
          <a:p>
            <a:r>
              <a:rPr lang="pt-BR" sz="3200" dirty="0">
                <a:solidFill>
                  <a:srgbClr val="227559"/>
                </a:solidFill>
              </a:rPr>
              <a:t>                    Integração com dados clínicos, radiológicos, outros exames</a:t>
            </a:r>
          </a:p>
          <a:p>
            <a:r>
              <a:rPr lang="pt-BR" sz="3200" dirty="0">
                <a:solidFill>
                  <a:srgbClr val="227559"/>
                </a:solidFill>
              </a:rPr>
              <a:t>                                       </a:t>
            </a:r>
          </a:p>
          <a:p>
            <a:endParaRPr lang="pt-BR" sz="3200" dirty="0">
              <a:solidFill>
                <a:srgbClr val="227559"/>
              </a:solidFill>
            </a:endParaRPr>
          </a:p>
          <a:p>
            <a:r>
              <a:rPr lang="pt-BR" sz="3200" dirty="0">
                <a:solidFill>
                  <a:srgbClr val="227559"/>
                </a:solidFill>
              </a:rPr>
              <a:t>                              </a:t>
            </a:r>
          </a:p>
        </p:txBody>
      </p:sp>
      <p:sp>
        <p:nvSpPr>
          <p:cNvPr id="4" name="CaixaDeTexto 3">
            <a:extLst>
              <a:ext uri="{FF2B5EF4-FFF2-40B4-BE49-F238E27FC236}">
                <a16:creationId xmlns:a16="http://schemas.microsoft.com/office/drawing/2014/main" id="{0C867F5D-2307-8FCD-FB74-10704BB950CA}"/>
              </a:ext>
            </a:extLst>
          </p:cNvPr>
          <p:cNvSpPr txBox="1"/>
          <p:nvPr/>
        </p:nvSpPr>
        <p:spPr>
          <a:xfrm>
            <a:off x="1352925" y="2034053"/>
            <a:ext cx="3826689" cy="1077218"/>
          </a:xfrm>
          <a:prstGeom prst="rect">
            <a:avLst/>
          </a:prstGeom>
          <a:noFill/>
        </p:spPr>
        <p:txBody>
          <a:bodyPr wrap="none" rtlCol="0">
            <a:spAutoFit/>
          </a:bodyPr>
          <a:lstStyle/>
          <a:p>
            <a:r>
              <a:rPr lang="pt-BR" sz="3200" dirty="0">
                <a:solidFill>
                  <a:srgbClr val="227559"/>
                </a:solidFill>
              </a:rPr>
              <a:t> Avanços tecnológicos</a:t>
            </a:r>
          </a:p>
          <a:p>
            <a:r>
              <a:rPr lang="pt-BR" sz="3200" dirty="0">
                <a:solidFill>
                  <a:srgbClr val="227559"/>
                </a:solidFill>
              </a:rPr>
              <a:t>                              </a:t>
            </a:r>
          </a:p>
        </p:txBody>
      </p:sp>
      <p:grpSp>
        <p:nvGrpSpPr>
          <p:cNvPr id="8" name="Agrupar 7">
            <a:extLst>
              <a:ext uri="{FF2B5EF4-FFF2-40B4-BE49-F238E27FC236}">
                <a16:creationId xmlns:a16="http://schemas.microsoft.com/office/drawing/2014/main" id="{21849544-1A7B-7709-9341-B99C8D20A510}"/>
              </a:ext>
            </a:extLst>
          </p:cNvPr>
          <p:cNvGrpSpPr/>
          <p:nvPr/>
        </p:nvGrpSpPr>
        <p:grpSpPr>
          <a:xfrm>
            <a:off x="13576143" y="2572662"/>
            <a:ext cx="3523648" cy="6598832"/>
            <a:chOff x="13576143" y="2572662"/>
            <a:chExt cx="3523648" cy="6598832"/>
          </a:xfrm>
        </p:grpSpPr>
        <p:pic>
          <p:nvPicPr>
            <p:cNvPr id="6" name="Imagem 5" descr="Diagrama&#10;&#10;Descrição gerada automaticamente">
              <a:extLst>
                <a:ext uri="{FF2B5EF4-FFF2-40B4-BE49-F238E27FC236}">
                  <a16:creationId xmlns:a16="http://schemas.microsoft.com/office/drawing/2014/main" id="{DC7817CA-C02D-D23A-1FAC-D51E339CBE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6143" y="2572662"/>
              <a:ext cx="3523648" cy="6598832"/>
            </a:xfrm>
            <a:prstGeom prst="rect">
              <a:avLst/>
            </a:prstGeom>
          </p:spPr>
        </p:pic>
        <p:sp>
          <p:nvSpPr>
            <p:cNvPr id="7" name="Retângulo 6">
              <a:extLst>
                <a:ext uri="{FF2B5EF4-FFF2-40B4-BE49-F238E27FC236}">
                  <a16:creationId xmlns:a16="http://schemas.microsoft.com/office/drawing/2014/main" id="{C3CCE510-CC7F-411B-F031-5AAD3F2C52BE}"/>
                </a:ext>
              </a:extLst>
            </p:cNvPr>
            <p:cNvSpPr/>
            <p:nvPr/>
          </p:nvSpPr>
          <p:spPr>
            <a:xfrm>
              <a:off x="15887700" y="8972550"/>
              <a:ext cx="1047375" cy="198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511048880"/>
      </p:ext>
    </p:extLst>
  </p:cSld>
  <p:clrMapOvr>
    <a:masterClrMapping/>
  </p:clrMapOvr>
</p:sld>
</file>

<file path=ppt/theme/theme1.xml><?xml version="1.0" encoding="utf-8"?>
<a:theme xmlns:a="http://schemas.openxmlformats.org/drawingml/2006/main" name="Congresso de Patologia">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5b101e26-a922-4310-9dbd-60b14fea8887" Revision="1" Stencil="System.MyShapes" StencilVersion="1.0"/>
</Control>
</file>

<file path=customXml/item10.xml><?xml version="1.0" encoding="utf-8"?>
<Control xmlns="http://schemas.microsoft.com/VisualStudio/2011/storyboarding/control">
  <Id Name="0a9a4825-af60-40dc-88a1-3253f3e0d7f7" Revision="1" Stencil="System.MyShapes" StencilVersion="1.0"/>
</Control>
</file>

<file path=customXml/item11.xml><?xml version="1.0" encoding="utf-8"?>
<Control xmlns="http://schemas.microsoft.com/VisualStudio/2011/storyboarding/control">
  <Id Name="1c6c6d66-e46c-434a-a59f-9d28ee3d7f0e" Revision="1" Stencil="System.MyShapes" StencilVersion="1.0"/>
</Control>
</file>

<file path=customXml/item12.xml><?xml version="1.0" encoding="utf-8"?>
<Control xmlns="http://schemas.microsoft.com/VisualStudio/2011/storyboarding/control">
  <Id Name="d3fce018-2bf8-40cf-99d5-06f634592dc2" Revision="1" Stencil="System.MyShapes" StencilVersion="1.0"/>
</Control>
</file>

<file path=customXml/item13.xml><?xml version="1.0" encoding="utf-8"?>
<Control xmlns="http://schemas.microsoft.com/VisualStudio/2011/storyboarding/control">
  <Id Name="f5a567c0-1ac9-49a2-966f-a00bf8425481" Revision="1" Stencil="System.MyShapes" StencilVersion="1.0"/>
</Control>
</file>

<file path=customXml/item14.xml><?xml version="1.0" encoding="utf-8"?>
<Control xmlns="http://schemas.microsoft.com/VisualStudio/2011/storyboarding/control">
  <Id Name="f5a567c0-1ac9-49a2-966f-a00bf8425481" Revision="1" Stencil="System.MyShapes" StencilVersion="1.0"/>
</Control>
</file>

<file path=customXml/item15.xml><?xml version="1.0" encoding="utf-8"?>
<Control xmlns="http://schemas.microsoft.com/VisualStudio/2011/storyboarding/control">
  <Id Name="f5a567c0-1ac9-49a2-966f-a00bf8425481" Revision="1" Stencil="System.MyShapes" StencilVersion="1.0"/>
</Control>
</file>

<file path=customXml/item16.xml><?xml version="1.0" encoding="utf-8"?>
<Control xmlns="http://schemas.microsoft.com/VisualStudio/2011/storyboarding/control">
  <Id Name="5b101e26-a922-4310-9dbd-60b14fea8887" Revision="1" Stencil="System.MyShapes" StencilVersion="1.0"/>
</Control>
</file>

<file path=customXml/item17.xml><?xml version="1.0" encoding="utf-8"?>
<Control xmlns="http://schemas.microsoft.com/VisualStudio/2011/storyboarding/control">
  <Id Name="1c6c6d66-e46c-434a-a59f-9d28ee3d7f0e" Revision="1" Stencil="System.MyShapes" StencilVersion="1.0"/>
</Control>
</file>

<file path=customXml/item18.xml><?xml version="1.0" encoding="utf-8"?>
<Control xmlns="http://schemas.microsoft.com/VisualStudio/2011/storyboarding/control">
  <Id Name="f5a567c0-1ac9-49a2-966f-a00bf8425481" Revision="1" Stencil="System.MyShapes" StencilVersion="1.0"/>
</Control>
</file>

<file path=customXml/item19.xml><?xml version="1.0" encoding="utf-8"?>
<Control xmlns="http://schemas.microsoft.com/VisualStudio/2011/storyboarding/control">
  <Id Name="53580243-bdf6-453f-83a8-3cbdd5668771" Revision="1" Stencil="System.MyShapes" StencilVersion="1.0"/>
</Control>
</file>

<file path=customXml/item2.xml><?xml version="1.0" encoding="utf-8"?>
<Control xmlns="http://schemas.microsoft.com/VisualStudio/2011/storyboarding/control">
  <Id Name="f5a567c0-1ac9-49a2-966f-a00bf8425481" Revision="1" Stencil="System.MyShapes" StencilVersion="1.0"/>
</Control>
</file>

<file path=customXml/item20.xml><?xml version="1.0" encoding="utf-8"?>
<Control xmlns="http://schemas.microsoft.com/VisualStudio/2011/storyboarding/control">
  <Id Name="639d4620-01c4-4147-85d1-630f460179d7" Revision="1" Stencil="System.MyShapes" StencilVersion="1.0"/>
</Control>
</file>

<file path=customXml/item21.xml><?xml version="1.0" encoding="utf-8"?>
<Control xmlns="http://schemas.microsoft.com/VisualStudio/2011/storyboarding/control">
  <Id Name="0a9a4825-af60-40dc-88a1-3253f3e0d7f7" Revision="1" Stencil="System.MyShapes" StencilVersion="1.0"/>
</Control>
</file>

<file path=customXml/item3.xml><?xml version="1.0" encoding="utf-8"?>
<Control xmlns="http://schemas.microsoft.com/VisualStudio/2011/storyboarding/control">
  <Id Name="37d46d3a-d21d-4b92-a139-756aec7f975c" Revision="1" Stencil="System.MyShapes" StencilVersion="1.0"/>
</Control>
</file>

<file path=customXml/item4.xml><?xml version="1.0" encoding="utf-8"?>
<Control xmlns="http://schemas.microsoft.com/VisualStudio/2011/storyboarding/control">
  <Id Name="0a9a4825-af60-40dc-88a1-3253f3e0d7f7" Revision="1" Stencil="System.MyShapes" StencilVersion="1.0"/>
</Control>
</file>

<file path=customXml/item5.xml><?xml version="1.0" encoding="utf-8"?>
<Control xmlns="http://schemas.microsoft.com/VisualStudio/2011/storyboarding/control">
  <Id Name="53580243-bdf6-453f-83a8-3cbdd5668771" Revision="1" Stencil="System.MyShapes" StencilVersion="1.0"/>
</Control>
</file>

<file path=customXml/item6.xml><?xml version="1.0" encoding="utf-8"?>
<Control xmlns="http://schemas.microsoft.com/VisualStudio/2011/storyboarding/control">
  <Id Name="37d46d3a-d21d-4b92-a139-756aec7f975c" Revision="1" Stencil="System.MyShapes" StencilVersion="1.0"/>
</Control>
</file>

<file path=customXml/item7.xml><?xml version="1.0" encoding="utf-8"?>
<Control xmlns="http://schemas.microsoft.com/VisualStudio/2011/storyboarding/control">
  <Id Name="639d4620-01c4-4147-85d1-630f460179d7" Revision="1" Stencil="System.MyShapes" StencilVersion="1.0"/>
</Control>
</file>

<file path=customXml/item8.xml><?xml version="1.0" encoding="utf-8"?>
<Control xmlns="http://schemas.microsoft.com/VisualStudio/2011/storyboarding/control">
  <Id Name="97049ea3-0512-4d28-93cd-1fe9390555f9" Revision="1" Stencil="System.MyShapes" StencilVersion="1.0"/>
</Control>
</file>

<file path=customXml/item9.xml><?xml version="1.0" encoding="utf-8"?>
<Control xmlns="http://schemas.microsoft.com/VisualStudio/2011/storyboarding/control">
  <Id Name="639d4620-01c4-4147-85d1-630f460179d7" Revision="1" Stencil="System.MyShapes" StencilVersion="1.0"/>
</Control>
</file>

<file path=customXml/itemProps1.xml><?xml version="1.0" encoding="utf-8"?>
<ds:datastoreItem xmlns:ds="http://schemas.openxmlformats.org/officeDocument/2006/customXml" ds:itemID="{6E2D75E1-1DB4-4D06-BA7F-86761867684D}">
  <ds:schemaRefs>
    <ds:schemaRef ds:uri="http://schemas.microsoft.com/VisualStudio/2011/storyboarding/control"/>
  </ds:schemaRefs>
</ds:datastoreItem>
</file>

<file path=customXml/itemProps10.xml><?xml version="1.0" encoding="utf-8"?>
<ds:datastoreItem xmlns:ds="http://schemas.openxmlformats.org/officeDocument/2006/customXml" ds:itemID="{CC8BB845-649C-427C-863D-B9D03A20234C}">
  <ds:schemaRefs>
    <ds:schemaRef ds:uri="http://schemas.microsoft.com/VisualStudio/2011/storyboarding/control"/>
  </ds:schemaRefs>
</ds:datastoreItem>
</file>

<file path=customXml/itemProps11.xml><?xml version="1.0" encoding="utf-8"?>
<ds:datastoreItem xmlns:ds="http://schemas.openxmlformats.org/officeDocument/2006/customXml" ds:itemID="{A221C96B-DBAD-41B8-B572-28EF1FE3B8C6}">
  <ds:schemaRefs>
    <ds:schemaRef ds:uri="http://schemas.microsoft.com/VisualStudio/2011/storyboarding/control"/>
  </ds:schemaRefs>
</ds:datastoreItem>
</file>

<file path=customXml/itemProps12.xml><?xml version="1.0" encoding="utf-8"?>
<ds:datastoreItem xmlns:ds="http://schemas.openxmlformats.org/officeDocument/2006/customXml" ds:itemID="{4238F7FD-1397-40F9-8DA4-1B2363D5DF69}">
  <ds:schemaRefs>
    <ds:schemaRef ds:uri="http://schemas.microsoft.com/VisualStudio/2011/storyboarding/control"/>
  </ds:schemaRefs>
</ds:datastoreItem>
</file>

<file path=customXml/itemProps13.xml><?xml version="1.0" encoding="utf-8"?>
<ds:datastoreItem xmlns:ds="http://schemas.openxmlformats.org/officeDocument/2006/customXml" ds:itemID="{FC641727-A542-4B50-89B7-48E15488BC7B}">
  <ds:schemaRefs>
    <ds:schemaRef ds:uri="http://schemas.microsoft.com/VisualStudio/2011/storyboarding/control"/>
  </ds:schemaRefs>
</ds:datastoreItem>
</file>

<file path=customXml/itemProps14.xml><?xml version="1.0" encoding="utf-8"?>
<ds:datastoreItem xmlns:ds="http://schemas.openxmlformats.org/officeDocument/2006/customXml" ds:itemID="{3C5A09BE-A599-42B0-9D62-59A72E25F70A}">
  <ds:schemaRefs>
    <ds:schemaRef ds:uri="http://schemas.microsoft.com/VisualStudio/2011/storyboarding/control"/>
  </ds:schemaRefs>
</ds:datastoreItem>
</file>

<file path=customXml/itemProps15.xml><?xml version="1.0" encoding="utf-8"?>
<ds:datastoreItem xmlns:ds="http://schemas.openxmlformats.org/officeDocument/2006/customXml" ds:itemID="{64409CB1-79E8-4255-B6EF-4156EC6241EA}">
  <ds:schemaRefs>
    <ds:schemaRef ds:uri="http://schemas.microsoft.com/VisualStudio/2011/storyboarding/control"/>
  </ds:schemaRefs>
</ds:datastoreItem>
</file>

<file path=customXml/itemProps16.xml><?xml version="1.0" encoding="utf-8"?>
<ds:datastoreItem xmlns:ds="http://schemas.openxmlformats.org/officeDocument/2006/customXml" ds:itemID="{66584C4E-10A7-4D6A-B8A8-BCD2E6B5A60E}">
  <ds:schemaRefs>
    <ds:schemaRef ds:uri="http://schemas.microsoft.com/VisualStudio/2011/storyboarding/control"/>
  </ds:schemaRefs>
</ds:datastoreItem>
</file>

<file path=customXml/itemProps17.xml><?xml version="1.0" encoding="utf-8"?>
<ds:datastoreItem xmlns:ds="http://schemas.openxmlformats.org/officeDocument/2006/customXml" ds:itemID="{B08D06DF-C2AA-45EF-865E-1E729275B0C2}">
  <ds:schemaRefs>
    <ds:schemaRef ds:uri="http://schemas.microsoft.com/VisualStudio/2011/storyboarding/control"/>
  </ds:schemaRefs>
</ds:datastoreItem>
</file>

<file path=customXml/itemProps18.xml><?xml version="1.0" encoding="utf-8"?>
<ds:datastoreItem xmlns:ds="http://schemas.openxmlformats.org/officeDocument/2006/customXml" ds:itemID="{5E863CE9-3026-4E56-A554-3353EB6339DF}">
  <ds:schemaRefs>
    <ds:schemaRef ds:uri="http://schemas.microsoft.com/VisualStudio/2011/storyboarding/control"/>
  </ds:schemaRefs>
</ds:datastoreItem>
</file>

<file path=customXml/itemProps19.xml><?xml version="1.0" encoding="utf-8"?>
<ds:datastoreItem xmlns:ds="http://schemas.openxmlformats.org/officeDocument/2006/customXml" ds:itemID="{5D636A32-C9CE-4466-A7AA-4E99513F62CE}">
  <ds:schemaRefs>
    <ds:schemaRef ds:uri="http://schemas.microsoft.com/VisualStudio/2011/storyboarding/control"/>
  </ds:schemaRefs>
</ds:datastoreItem>
</file>

<file path=customXml/itemProps2.xml><?xml version="1.0" encoding="utf-8"?>
<ds:datastoreItem xmlns:ds="http://schemas.openxmlformats.org/officeDocument/2006/customXml" ds:itemID="{CA912053-E6E4-3843-B242-84E00306B4B0}">
  <ds:schemaRefs>
    <ds:schemaRef ds:uri="http://schemas.microsoft.com/VisualStudio/2011/storyboarding/control"/>
  </ds:schemaRefs>
</ds:datastoreItem>
</file>

<file path=customXml/itemProps20.xml><?xml version="1.0" encoding="utf-8"?>
<ds:datastoreItem xmlns:ds="http://schemas.openxmlformats.org/officeDocument/2006/customXml" ds:itemID="{8C3949BB-B130-480F-AC4B-4A22079495C7}">
  <ds:schemaRefs>
    <ds:schemaRef ds:uri="http://schemas.microsoft.com/VisualStudio/2011/storyboarding/control"/>
  </ds:schemaRefs>
</ds:datastoreItem>
</file>

<file path=customXml/itemProps21.xml><?xml version="1.0" encoding="utf-8"?>
<ds:datastoreItem xmlns:ds="http://schemas.openxmlformats.org/officeDocument/2006/customXml" ds:itemID="{6B3D268F-B581-4194-8D71-1AB057A35DFF}">
  <ds:schemaRefs>
    <ds:schemaRef ds:uri="http://schemas.microsoft.com/VisualStudio/2011/storyboarding/control"/>
  </ds:schemaRefs>
</ds:datastoreItem>
</file>

<file path=customXml/itemProps3.xml><?xml version="1.0" encoding="utf-8"?>
<ds:datastoreItem xmlns:ds="http://schemas.openxmlformats.org/officeDocument/2006/customXml" ds:itemID="{7AD2A8F4-A7E4-470C-A5DE-6D5632323B18}">
  <ds:schemaRefs>
    <ds:schemaRef ds:uri="http://schemas.microsoft.com/VisualStudio/2011/storyboarding/control"/>
  </ds:schemaRefs>
</ds:datastoreItem>
</file>

<file path=customXml/itemProps4.xml><?xml version="1.0" encoding="utf-8"?>
<ds:datastoreItem xmlns:ds="http://schemas.openxmlformats.org/officeDocument/2006/customXml" ds:itemID="{2A7B2708-3127-4DB8-BC64-0CFB276C5B9A}">
  <ds:schemaRefs>
    <ds:schemaRef ds:uri="http://schemas.microsoft.com/VisualStudio/2011/storyboarding/control"/>
  </ds:schemaRefs>
</ds:datastoreItem>
</file>

<file path=customXml/itemProps5.xml><?xml version="1.0" encoding="utf-8"?>
<ds:datastoreItem xmlns:ds="http://schemas.openxmlformats.org/officeDocument/2006/customXml" ds:itemID="{322D8AA5-CC48-42A5-A730-BEB4E70C3EEB}">
  <ds:schemaRefs>
    <ds:schemaRef ds:uri="http://schemas.microsoft.com/VisualStudio/2011/storyboarding/control"/>
  </ds:schemaRefs>
</ds:datastoreItem>
</file>

<file path=customXml/itemProps6.xml><?xml version="1.0" encoding="utf-8"?>
<ds:datastoreItem xmlns:ds="http://schemas.openxmlformats.org/officeDocument/2006/customXml" ds:itemID="{C842CB7E-1519-4A6D-8A59-AB0D277F7EEA}">
  <ds:schemaRefs>
    <ds:schemaRef ds:uri="http://schemas.microsoft.com/VisualStudio/2011/storyboarding/control"/>
  </ds:schemaRefs>
</ds:datastoreItem>
</file>

<file path=customXml/itemProps7.xml><?xml version="1.0" encoding="utf-8"?>
<ds:datastoreItem xmlns:ds="http://schemas.openxmlformats.org/officeDocument/2006/customXml" ds:itemID="{8F4D6BDA-3027-4CA4-B1D2-75C28A01AEEA}">
  <ds:schemaRefs>
    <ds:schemaRef ds:uri="http://schemas.microsoft.com/VisualStudio/2011/storyboarding/control"/>
  </ds:schemaRefs>
</ds:datastoreItem>
</file>

<file path=customXml/itemProps8.xml><?xml version="1.0" encoding="utf-8"?>
<ds:datastoreItem xmlns:ds="http://schemas.openxmlformats.org/officeDocument/2006/customXml" ds:itemID="{D8C6A5EA-7FE6-41CF-9278-A054B2D7B73F}">
  <ds:schemaRefs>
    <ds:schemaRef ds:uri="http://schemas.microsoft.com/VisualStudio/2011/storyboarding/control"/>
  </ds:schemaRefs>
</ds:datastoreItem>
</file>

<file path=customXml/itemProps9.xml><?xml version="1.0" encoding="utf-8"?>
<ds:datastoreItem xmlns:ds="http://schemas.openxmlformats.org/officeDocument/2006/customXml" ds:itemID="{BBB7D1CD-2AF5-4E17-A0B8-96DF3BB13463}">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Office Theme</Template>
  <TotalTime>393</TotalTime>
  <Words>492</Words>
  <Application>Microsoft Office PowerPoint</Application>
  <PresentationFormat>Personalizar</PresentationFormat>
  <Paragraphs>80</Paragraphs>
  <Slides>13</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13</vt:i4>
      </vt:variant>
    </vt:vector>
  </HeadingPairs>
  <TitlesOfParts>
    <vt:vector size="18" baseType="lpstr">
      <vt:lpstr>Arial</vt:lpstr>
      <vt:lpstr>Calibri</vt:lpstr>
      <vt:lpstr>Calibri Bold</vt:lpstr>
      <vt:lpstr>TrebuchetMS</vt:lpstr>
      <vt:lpstr>Congresso de Patologia</vt:lpstr>
      <vt:lpstr>NEFROPATOLOGIA: desafios atuais</vt:lpstr>
      <vt:lpstr>Declaração de Conflito de Interesse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Alexsander Verrone</dc:creator>
  <cp:lastModifiedBy>Mayara Valizerde</cp:lastModifiedBy>
  <cp:revision>26</cp:revision>
  <dcterms:created xsi:type="dcterms:W3CDTF">2024-02-22T18:43:09Z</dcterms:created>
  <dcterms:modified xsi:type="dcterms:W3CDTF">2024-05-31T19:54:44Z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Tfs.LastKnownPath">
    <vt:lpwstr>https://d.docs.live.net/63ee6ee913b13d11/Alex/Congresso/2024/ppt.pptx</vt:lpwstr>
  </property>
</Properties>
</file>